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7"/>
  </p:notesMasterIdLst>
  <p:sldIdLst>
    <p:sldId id="256" r:id="rId2"/>
    <p:sldId id="257" r:id="rId3"/>
    <p:sldId id="322" r:id="rId4"/>
    <p:sldId id="302" r:id="rId5"/>
    <p:sldId id="285" r:id="rId6"/>
    <p:sldId id="318" r:id="rId7"/>
    <p:sldId id="258" r:id="rId8"/>
    <p:sldId id="337" r:id="rId9"/>
    <p:sldId id="315" r:id="rId10"/>
    <p:sldId id="325" r:id="rId11"/>
    <p:sldId id="309" r:id="rId12"/>
    <p:sldId id="301" r:id="rId13"/>
    <p:sldId id="344" r:id="rId14"/>
    <p:sldId id="306" r:id="rId15"/>
    <p:sldId id="282" r:id="rId16"/>
    <p:sldId id="283" r:id="rId17"/>
    <p:sldId id="350" r:id="rId18"/>
    <p:sldId id="334" r:id="rId19"/>
    <p:sldId id="330" r:id="rId20"/>
    <p:sldId id="284" r:id="rId21"/>
    <p:sldId id="287" r:id="rId22"/>
    <p:sldId id="313" r:id="rId23"/>
    <p:sldId id="297" r:id="rId24"/>
    <p:sldId id="259" r:id="rId25"/>
    <p:sldId id="260" r:id="rId26"/>
    <p:sldId id="336" r:id="rId27"/>
    <p:sldId id="349" r:id="rId28"/>
    <p:sldId id="303" r:id="rId29"/>
    <p:sldId id="345" r:id="rId30"/>
    <p:sldId id="342" r:id="rId31"/>
    <p:sldId id="304" r:id="rId32"/>
    <p:sldId id="288" r:id="rId33"/>
    <p:sldId id="261" r:id="rId34"/>
    <p:sldId id="335" r:id="rId35"/>
    <p:sldId id="262" r:id="rId36"/>
    <p:sldId id="294" r:id="rId37"/>
    <p:sldId id="305" r:id="rId38"/>
    <p:sldId id="321" r:id="rId39"/>
    <p:sldId id="263" r:id="rId40"/>
    <p:sldId id="347" r:id="rId41"/>
    <p:sldId id="332" r:id="rId42"/>
    <p:sldId id="281" r:id="rId43"/>
    <p:sldId id="264" r:id="rId44"/>
    <p:sldId id="265" r:id="rId45"/>
    <p:sldId id="266" r:id="rId46"/>
    <p:sldId id="267" r:id="rId47"/>
    <p:sldId id="346" r:id="rId48"/>
    <p:sldId id="329" r:id="rId49"/>
    <p:sldId id="319" r:id="rId50"/>
    <p:sldId id="274" r:id="rId51"/>
    <p:sldId id="293" r:id="rId52"/>
    <p:sldId id="298" r:id="rId53"/>
    <p:sldId id="268" r:id="rId54"/>
    <p:sldId id="323" r:id="rId55"/>
    <p:sldId id="340" r:id="rId56"/>
    <p:sldId id="328" r:id="rId57"/>
    <p:sldId id="300" r:id="rId58"/>
    <p:sldId id="277" r:id="rId59"/>
    <p:sldId id="278" r:id="rId60"/>
    <p:sldId id="269" r:id="rId61"/>
    <p:sldId id="310" r:id="rId62"/>
    <p:sldId id="348" r:id="rId63"/>
    <p:sldId id="333" r:id="rId64"/>
    <p:sldId id="314" r:id="rId65"/>
    <p:sldId id="292" r:id="rId66"/>
    <p:sldId id="308" r:id="rId67"/>
    <p:sldId id="286" r:id="rId68"/>
    <p:sldId id="275" r:id="rId69"/>
    <p:sldId id="270" r:id="rId70"/>
    <p:sldId id="351" r:id="rId71"/>
    <p:sldId id="341" r:id="rId72"/>
    <p:sldId id="311" r:id="rId73"/>
    <p:sldId id="279" r:id="rId74"/>
    <p:sldId id="289" r:id="rId75"/>
    <p:sldId id="296" r:id="rId76"/>
    <p:sldId id="320" r:id="rId77"/>
    <p:sldId id="338" r:id="rId78"/>
    <p:sldId id="299" r:id="rId79"/>
    <p:sldId id="271" r:id="rId80"/>
    <p:sldId id="312" r:id="rId81"/>
    <p:sldId id="316" r:id="rId82"/>
    <p:sldId id="327" r:id="rId83"/>
    <p:sldId id="339" r:id="rId84"/>
    <p:sldId id="290" r:id="rId85"/>
    <p:sldId id="273" r:id="rId86"/>
    <p:sldId id="331" r:id="rId87"/>
    <p:sldId id="276" r:id="rId88"/>
    <p:sldId id="307" r:id="rId89"/>
    <p:sldId id="317" r:id="rId90"/>
    <p:sldId id="280" r:id="rId91"/>
    <p:sldId id="295" r:id="rId92"/>
    <p:sldId id="326" r:id="rId93"/>
    <p:sldId id="324" r:id="rId94"/>
    <p:sldId id="272" r:id="rId95"/>
    <p:sldId id="343" r:id="rId9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86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viewProps" Target="viewProps.xml"/><Relationship Id="rId10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E5A303-4B6E-41CC-9B72-AAFE74158E6B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2CABC5-11A9-442D-A1C0-E76A03E97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933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C78D9-443C-45A5-86BB-BB34D827D2C9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6D7A-3998-422E-941D-1B9CE0624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70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C78D9-443C-45A5-86BB-BB34D827D2C9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6D7A-3998-422E-941D-1B9CE0624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67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C78D9-443C-45A5-86BB-BB34D827D2C9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6D7A-3998-422E-941D-1B9CE0624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928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C78D9-443C-45A5-86BB-BB34D827D2C9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6D7A-3998-422E-941D-1B9CE0624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934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C78D9-443C-45A5-86BB-BB34D827D2C9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6D7A-3998-422E-941D-1B9CE0624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886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C78D9-443C-45A5-86BB-BB34D827D2C9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6D7A-3998-422E-941D-1B9CE0624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595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C78D9-443C-45A5-86BB-BB34D827D2C9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6D7A-3998-422E-941D-1B9CE0624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284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C78D9-443C-45A5-86BB-BB34D827D2C9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6D7A-3998-422E-941D-1B9CE0624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888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C78D9-443C-45A5-86BB-BB34D827D2C9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6D7A-3998-422E-941D-1B9CE0624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407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C78D9-443C-45A5-86BB-BB34D827D2C9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6D7A-3998-422E-941D-1B9CE0624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788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C78D9-443C-45A5-86BB-BB34D827D2C9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6D7A-3998-422E-941D-1B9CE0624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818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C78D9-443C-45A5-86BB-BB34D827D2C9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86D7A-3998-422E-941D-1B9CE0624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305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Expanding Zones of Exchange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Review 2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752600" y="4876800"/>
            <a:ext cx="579120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Practice Questions taken from Jan 2010-Jan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79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Both </a:t>
            </a:r>
            <a:r>
              <a:rPr lang="en-US" sz="2400" dirty="0" err="1"/>
              <a:t>Ibn</a:t>
            </a:r>
            <a:r>
              <a:rPr lang="en-US" sz="2400" dirty="0"/>
              <a:t> Battuta and Mansa Musa </a:t>
            </a:r>
            <a:r>
              <a:rPr lang="en-US" sz="2400" dirty="0" smtClean="0"/>
              <a:t>demonstrated their </a:t>
            </a:r>
            <a:r>
              <a:rPr lang="en-US" sz="2400" dirty="0"/>
              <a:t>religious values </a:t>
            </a:r>
            <a:r>
              <a:rPr lang="en-US" sz="2400" dirty="0" smtClean="0"/>
              <a:t>by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(1) meditating along the banks of the </a:t>
            </a:r>
            <a:r>
              <a:rPr lang="en-US" sz="2400" dirty="0" smtClean="0"/>
              <a:t>Ganges River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(2) converting Africans to Christianity</a:t>
            </a:r>
          </a:p>
          <a:p>
            <a:pPr marL="0" indent="0">
              <a:buNone/>
            </a:pPr>
            <a:r>
              <a:rPr lang="en-US" sz="2400" dirty="0"/>
              <a:t>(3) making a pilgrimage to Mecca</a:t>
            </a:r>
          </a:p>
          <a:p>
            <a:pPr marL="0" indent="0">
              <a:buNone/>
            </a:pPr>
            <a:r>
              <a:rPr lang="en-US" sz="2400" dirty="0"/>
              <a:t>(4) visiting the wailing wall in Jerusalem</a:t>
            </a:r>
          </a:p>
        </p:txBody>
      </p:sp>
    </p:spTree>
    <p:extLst>
      <p:ext uri="{BB962C8B-B14F-4D97-AF65-F5344CB8AC3E}">
        <p14:creationId xmlns:p14="http://schemas.microsoft.com/office/powerpoint/2010/main" val="68229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3191039" y="2429039"/>
            <a:ext cx="8229600" cy="1542722"/>
          </a:xfrm>
        </p:spPr>
        <p:txBody>
          <a:bodyPr/>
          <a:lstStyle/>
          <a:p>
            <a:r>
              <a:rPr lang="en-US" dirty="0" smtClean="0"/>
              <a:t>Jan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162800" cy="45259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122" y="404813"/>
            <a:ext cx="7419975" cy="604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031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Which empires gained wealth by controlling the</a:t>
            </a:r>
          </a:p>
          <a:p>
            <a:pPr marL="0" indent="0">
              <a:buNone/>
            </a:pPr>
            <a:r>
              <a:rPr lang="en-US" dirty="0"/>
              <a:t>trade of gold, ivory, and salt across the Sahara</a:t>
            </a:r>
          </a:p>
          <a:p>
            <a:pPr marL="0" indent="0">
              <a:buNone/>
            </a:pPr>
            <a:r>
              <a:rPr lang="en-US" dirty="0"/>
              <a:t>Desert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Maya and Aztec</a:t>
            </a:r>
          </a:p>
          <a:p>
            <a:pPr marL="0" indent="0">
              <a:buNone/>
            </a:pPr>
            <a:r>
              <a:rPr lang="en-US" dirty="0"/>
              <a:t>(2) Greek and Roman</a:t>
            </a:r>
          </a:p>
          <a:p>
            <a:pPr marL="0" indent="0">
              <a:buNone/>
            </a:pPr>
            <a:r>
              <a:rPr lang="en-US" dirty="0"/>
              <a:t>(3) Mali and Songhai</a:t>
            </a:r>
          </a:p>
          <a:p>
            <a:pPr marL="0" indent="0">
              <a:buNone/>
            </a:pPr>
            <a:r>
              <a:rPr lang="en-US" dirty="0"/>
              <a:t>(4) </a:t>
            </a:r>
            <a:r>
              <a:rPr lang="en-US" dirty="0" err="1"/>
              <a:t>Mauryan</a:t>
            </a:r>
            <a:r>
              <a:rPr lang="en-US" dirty="0"/>
              <a:t> and Mughal</a:t>
            </a:r>
          </a:p>
        </p:txBody>
      </p:sp>
    </p:spTree>
    <p:extLst>
      <p:ext uri="{BB962C8B-B14F-4D97-AF65-F5344CB8AC3E}">
        <p14:creationId xmlns:p14="http://schemas.microsoft.com/office/powerpoint/2010/main" val="99227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trans-Saharan trade carried out by West</a:t>
            </a:r>
          </a:p>
          <a:p>
            <a:pPr marL="0" indent="0">
              <a:buNone/>
            </a:pPr>
            <a:r>
              <a:rPr lang="en-US" dirty="0"/>
              <a:t>African civilizations was primarily based on an</a:t>
            </a:r>
          </a:p>
          <a:p>
            <a:pPr marL="0" indent="0">
              <a:buNone/>
            </a:pPr>
            <a:r>
              <a:rPr lang="en-US" dirty="0"/>
              <a:t>exchange of</a:t>
            </a:r>
          </a:p>
          <a:p>
            <a:pPr marL="0" indent="0">
              <a:buNone/>
            </a:pPr>
            <a:r>
              <a:rPr lang="en-US" dirty="0"/>
              <a:t>(1) gold and salt</a:t>
            </a:r>
          </a:p>
          <a:p>
            <a:pPr marL="0" indent="0">
              <a:buNone/>
            </a:pPr>
            <a:r>
              <a:rPr lang="en-US" dirty="0"/>
              <a:t>(2) ivory and silk</a:t>
            </a:r>
          </a:p>
          <a:p>
            <a:pPr marL="0" indent="0">
              <a:buNone/>
            </a:pPr>
            <a:r>
              <a:rPr lang="en-US" dirty="0"/>
              <a:t>(3) silver and tea</a:t>
            </a:r>
          </a:p>
          <a:p>
            <a:pPr marL="0" indent="0">
              <a:buNone/>
            </a:pPr>
            <a:r>
              <a:rPr lang="en-US" dirty="0"/>
              <a:t>(4) hardwoods and animal skins</a:t>
            </a:r>
          </a:p>
        </p:txBody>
      </p:sp>
    </p:spTree>
    <p:extLst>
      <p:ext uri="{BB962C8B-B14F-4D97-AF65-F5344CB8AC3E}">
        <p14:creationId xmlns:p14="http://schemas.microsoft.com/office/powerpoint/2010/main" val="293315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Which factor contributed to Mali becoming a</a:t>
            </a:r>
          </a:p>
          <a:p>
            <a:pPr marL="0" indent="0">
              <a:buNone/>
            </a:pPr>
            <a:r>
              <a:rPr lang="en-US" dirty="0"/>
              <a:t>wealthy kingdom?</a:t>
            </a:r>
          </a:p>
          <a:p>
            <a:pPr marL="0" indent="0">
              <a:buNone/>
            </a:pPr>
            <a:r>
              <a:rPr lang="en-US" dirty="0"/>
              <a:t>(1) enforcement of mercantilist policies</a:t>
            </a:r>
          </a:p>
          <a:p>
            <a:pPr marL="0" indent="0">
              <a:buNone/>
            </a:pPr>
            <a:r>
              <a:rPr lang="en-US" dirty="0"/>
              <a:t>(2) alliances with the Hanseatic League</a:t>
            </a:r>
          </a:p>
          <a:p>
            <a:pPr marL="0" indent="0">
              <a:buNone/>
            </a:pPr>
            <a:r>
              <a:rPr lang="en-US" dirty="0"/>
              <a:t>(3) control of Mediterranean trade routes </a:t>
            </a:r>
          </a:p>
          <a:p>
            <a:pPr marL="0" indent="0">
              <a:buNone/>
            </a:pPr>
            <a:r>
              <a:rPr lang="en-US" dirty="0"/>
              <a:t>(4) dominance of the gold and salt trade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235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Which description best fits the kingdoms of</a:t>
            </a:r>
          </a:p>
          <a:p>
            <a:pPr marL="0" indent="0">
              <a:buNone/>
            </a:pPr>
            <a:r>
              <a:rPr lang="en-US" dirty="0"/>
              <a:t>Ghana and Songhai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vassal states of Egypt</a:t>
            </a:r>
          </a:p>
          <a:p>
            <a:pPr marL="0" indent="0">
              <a:buNone/>
            </a:pPr>
            <a:r>
              <a:rPr lang="en-US" dirty="0"/>
              <a:t>(2) trading states of West Africa</a:t>
            </a:r>
          </a:p>
          <a:p>
            <a:pPr marL="0" indent="0">
              <a:buNone/>
            </a:pPr>
            <a:r>
              <a:rPr lang="en-US" dirty="0"/>
              <a:t>(3) micro-states of Southeast Asia</a:t>
            </a:r>
          </a:p>
          <a:p>
            <a:pPr marL="0" indent="0">
              <a:buNone/>
            </a:pPr>
            <a:r>
              <a:rPr lang="en-US" dirty="0"/>
              <a:t>(4) tributary states of China</a:t>
            </a:r>
          </a:p>
        </p:txBody>
      </p:sp>
    </p:spTree>
    <p:extLst>
      <p:ext uri="{BB962C8B-B14F-4D97-AF65-F5344CB8AC3E}">
        <p14:creationId xmlns:p14="http://schemas.microsoft.com/office/powerpoint/2010/main" val="16433408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Which achievement is most closely associated</a:t>
            </a:r>
          </a:p>
          <a:p>
            <a:pPr marL="0" indent="0">
              <a:buNone/>
            </a:pPr>
            <a:r>
              <a:rPr lang="en-US" dirty="0"/>
              <a:t>with Mansa Musa of Mali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an increase in the influence of Islam and</a:t>
            </a:r>
          </a:p>
          <a:p>
            <a:pPr marL="0" indent="0">
              <a:buNone/>
            </a:pPr>
            <a:r>
              <a:rPr lang="en-US" dirty="0"/>
              <a:t>Islamic culture</a:t>
            </a:r>
          </a:p>
          <a:p>
            <a:pPr marL="0" indent="0">
              <a:buNone/>
            </a:pPr>
            <a:r>
              <a:rPr lang="en-US" dirty="0"/>
              <a:t>(2) the discovery of diamonds in the Congo</a:t>
            </a:r>
          </a:p>
          <a:p>
            <a:pPr marL="0" indent="0">
              <a:buNone/>
            </a:pPr>
            <a:r>
              <a:rPr lang="en-US" dirty="0"/>
              <a:t>(3) the defeat and capture of Cairo</a:t>
            </a:r>
          </a:p>
          <a:p>
            <a:pPr marL="0" indent="0">
              <a:buNone/>
            </a:pPr>
            <a:r>
              <a:rPr lang="en-US" dirty="0"/>
              <a:t>(4) an exclusive trade agreement with European</a:t>
            </a:r>
          </a:p>
          <a:p>
            <a:pPr marL="0" indent="0">
              <a:buNone/>
            </a:pPr>
            <a:r>
              <a:rPr lang="en-US" dirty="0"/>
              <a:t>merchants</a:t>
            </a:r>
          </a:p>
        </p:txBody>
      </p:sp>
    </p:spTree>
    <p:extLst>
      <p:ext uri="{BB962C8B-B14F-4D97-AF65-F5344CB8AC3E}">
        <p14:creationId xmlns:p14="http://schemas.microsoft.com/office/powerpoint/2010/main" val="14432222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2857500" y="3238500"/>
            <a:ext cx="8229600" cy="1143000"/>
          </a:xfrm>
        </p:spPr>
        <p:txBody>
          <a:bodyPr/>
          <a:lstStyle/>
          <a:p>
            <a:r>
              <a:rPr lang="en-US" dirty="0" smtClean="0"/>
              <a:t>Jan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463" y="31531"/>
            <a:ext cx="683253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43304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Which statement is an opinion rather than a fact?</a:t>
            </a:r>
          </a:p>
          <a:p>
            <a:pPr marL="0" indent="0">
              <a:buNone/>
            </a:pPr>
            <a:r>
              <a:rPr lang="en-US" dirty="0"/>
              <a:t>(1) Mansa Musa made a pilgrimage to Mecca.</a:t>
            </a:r>
          </a:p>
          <a:p>
            <a:pPr marL="0" indent="0">
              <a:buNone/>
            </a:pPr>
            <a:r>
              <a:rPr lang="en-US" dirty="0"/>
              <a:t>(2) Mali would have flourished without Mansa</a:t>
            </a:r>
          </a:p>
          <a:p>
            <a:pPr marL="0" indent="0">
              <a:buNone/>
            </a:pPr>
            <a:r>
              <a:rPr lang="en-US" dirty="0"/>
              <a:t>Musa’s influence.</a:t>
            </a:r>
          </a:p>
          <a:p>
            <a:pPr marL="0" indent="0">
              <a:buNone/>
            </a:pPr>
            <a:r>
              <a:rPr lang="en-US" dirty="0"/>
              <a:t>(3) Mali’s economy was based on the gold and</a:t>
            </a:r>
          </a:p>
          <a:p>
            <a:pPr marL="0" indent="0">
              <a:buNone/>
            </a:pPr>
            <a:r>
              <a:rPr lang="en-US" dirty="0"/>
              <a:t>salt trade.</a:t>
            </a:r>
          </a:p>
          <a:p>
            <a:pPr marL="0" indent="0">
              <a:buNone/>
            </a:pPr>
            <a:r>
              <a:rPr lang="en-US" dirty="0"/>
              <a:t>(4) Timbuktu became a center for Islamic</a:t>
            </a:r>
          </a:p>
          <a:p>
            <a:pPr marL="0" indent="0">
              <a:buNone/>
            </a:pPr>
            <a:r>
              <a:rPr lang="en-US" dirty="0"/>
              <a:t>learning.</a:t>
            </a:r>
          </a:p>
        </p:txBody>
      </p:sp>
    </p:spTree>
    <p:extLst>
      <p:ext uri="{BB962C8B-B14F-4D97-AF65-F5344CB8AC3E}">
        <p14:creationId xmlns:p14="http://schemas.microsoft.com/office/powerpoint/2010/main" val="32632847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Marco Polo and </a:t>
            </a:r>
            <a:r>
              <a:rPr lang="en-US" dirty="0" err="1"/>
              <a:t>Ibn</a:t>
            </a:r>
            <a:r>
              <a:rPr lang="en-US" dirty="0"/>
              <a:t> Battuta are best known for</a:t>
            </a:r>
          </a:p>
          <a:p>
            <a:pPr marL="0" indent="0">
              <a:buNone/>
            </a:pPr>
            <a:r>
              <a:rPr lang="en-US" dirty="0"/>
              <a:t>(1) exploring the Western Hemisphere</a:t>
            </a:r>
          </a:p>
          <a:p>
            <a:pPr marL="0" indent="0">
              <a:buNone/>
            </a:pPr>
            <a:r>
              <a:rPr lang="en-US" dirty="0"/>
              <a:t>(2) leading religious movements</a:t>
            </a:r>
          </a:p>
          <a:p>
            <a:pPr marL="0" indent="0">
              <a:buNone/>
            </a:pPr>
            <a:r>
              <a:rPr lang="en-US" dirty="0"/>
              <a:t>(3) opening trade between Africa and Japan</a:t>
            </a:r>
          </a:p>
          <a:p>
            <a:pPr marL="0" indent="0">
              <a:buNone/>
            </a:pPr>
            <a:r>
              <a:rPr lang="en-US" dirty="0"/>
              <a:t>(4) providing extensive information about lands</a:t>
            </a:r>
          </a:p>
          <a:p>
            <a:pPr marL="0" indent="0">
              <a:buNone/>
            </a:pPr>
            <a:r>
              <a:rPr lang="en-US" dirty="0"/>
              <a:t>and people</a:t>
            </a:r>
          </a:p>
        </p:txBody>
      </p:sp>
    </p:spTree>
    <p:extLst>
      <p:ext uri="{BB962C8B-B14F-4D97-AF65-F5344CB8AC3E}">
        <p14:creationId xmlns:p14="http://schemas.microsoft.com/office/powerpoint/2010/main" val="787004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958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Geography – encourages cultural diversity (Sahara, Congo Rainforest, Savannah grasses)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Bantu migration </a:t>
            </a:r>
            <a:r>
              <a:rPr lang="en-US" dirty="0" smtClean="0"/>
              <a:t>– because of climate and vegetation - over-farmed poor soil, so spread slowly over centuries to South Africa spreading farming knowledge, iron technology and </a:t>
            </a:r>
            <a:r>
              <a:rPr lang="en-US" dirty="0" smtClean="0">
                <a:solidFill>
                  <a:srgbClr val="FF0000"/>
                </a:solidFill>
              </a:rPr>
              <a:t>Swahili</a:t>
            </a:r>
            <a:r>
              <a:rPr lang="en-US" dirty="0" smtClean="0"/>
              <a:t> language.</a:t>
            </a:r>
            <a:endParaRPr lang="en-US" dirty="0"/>
          </a:p>
        </p:txBody>
      </p:sp>
      <p:pic>
        <p:nvPicPr>
          <p:cNvPr id="4" name="Picture 7" descr="Bantu Migr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53000" y="1600200"/>
            <a:ext cx="39624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649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Trade along the Silk Roads and the </a:t>
            </a:r>
            <a:r>
              <a:rPr lang="en-US" dirty="0" smtClean="0"/>
              <a:t>trans-Saharan trade </a:t>
            </a:r>
            <a:r>
              <a:rPr lang="en-US" dirty="0"/>
              <a:t>routes resulted in</a:t>
            </a:r>
          </a:p>
          <a:p>
            <a:pPr marL="0" indent="0">
              <a:buNone/>
            </a:pPr>
            <a:r>
              <a:rPr lang="en-US" dirty="0"/>
              <a:t>(1) elimination of all traditional beliefs</a:t>
            </a:r>
          </a:p>
          <a:p>
            <a:pPr marL="0" indent="0">
              <a:buNone/>
            </a:pPr>
            <a:r>
              <a:rPr lang="en-US" dirty="0"/>
              <a:t>(2) a movement toward decolonization</a:t>
            </a:r>
          </a:p>
          <a:p>
            <a:pPr marL="0" indent="0">
              <a:buNone/>
            </a:pPr>
            <a:r>
              <a:rPr lang="en-US" dirty="0"/>
              <a:t>(3) the Columbian exchange</a:t>
            </a:r>
          </a:p>
          <a:p>
            <a:pPr marL="0" indent="0">
              <a:buNone/>
            </a:pPr>
            <a:r>
              <a:rPr lang="en-US" dirty="0"/>
              <a:t>(4) cultural diffusion between different societies</a:t>
            </a:r>
          </a:p>
        </p:txBody>
      </p:sp>
    </p:spTree>
    <p:extLst>
      <p:ext uri="{BB962C8B-B14F-4D97-AF65-F5344CB8AC3E}">
        <p14:creationId xmlns:p14="http://schemas.microsoft.com/office/powerpoint/2010/main" val="7595990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• Conquered Ghana</a:t>
            </a:r>
          </a:p>
          <a:p>
            <a:pPr marL="0" indent="0">
              <a:buNone/>
            </a:pPr>
            <a:r>
              <a:rPr lang="en-US" dirty="0"/>
              <a:t>• Experienced a golden age under Mansa Musa</a:t>
            </a:r>
          </a:p>
          <a:p>
            <a:pPr marL="0" indent="0">
              <a:buNone/>
            </a:pPr>
            <a:r>
              <a:rPr lang="en-US" dirty="0"/>
              <a:t>• Built mosques and schools in Timbuktu</a:t>
            </a:r>
          </a:p>
          <a:p>
            <a:pPr marL="0" indent="0">
              <a:buNone/>
            </a:pPr>
            <a:r>
              <a:rPr lang="en-US" dirty="0"/>
              <a:t>Which civilization is most directly associated </a:t>
            </a:r>
            <a:r>
              <a:rPr lang="en-US" dirty="0" smtClean="0"/>
              <a:t>with these </a:t>
            </a:r>
            <a:r>
              <a:rPr lang="en-US" dirty="0"/>
              <a:t>descriptions?</a:t>
            </a:r>
          </a:p>
          <a:p>
            <a:pPr marL="0" indent="0">
              <a:buNone/>
            </a:pPr>
            <a:r>
              <a:rPr lang="en-US" dirty="0" smtClean="0"/>
              <a:t>	(</a:t>
            </a:r>
            <a:r>
              <a:rPr lang="en-US" dirty="0"/>
              <a:t>1) Axum </a:t>
            </a:r>
            <a:r>
              <a:rPr lang="en-US" dirty="0" smtClean="0"/>
              <a:t>			(</a:t>
            </a:r>
            <a:r>
              <a:rPr lang="en-US" dirty="0"/>
              <a:t>3) Kush</a:t>
            </a:r>
          </a:p>
          <a:p>
            <a:pPr marL="0" indent="0">
              <a:buNone/>
            </a:pPr>
            <a:r>
              <a:rPr lang="en-US" dirty="0" smtClean="0"/>
              <a:t>	(</a:t>
            </a:r>
            <a:r>
              <a:rPr lang="en-US" dirty="0"/>
              <a:t>2) </a:t>
            </a:r>
            <a:r>
              <a:rPr lang="en-US" dirty="0" smtClean="0"/>
              <a:t>Benin			 </a:t>
            </a:r>
            <a:r>
              <a:rPr lang="en-US" dirty="0"/>
              <a:t>(4) Mali</a:t>
            </a:r>
          </a:p>
        </p:txBody>
      </p:sp>
    </p:spTree>
    <p:extLst>
      <p:ext uri="{BB962C8B-B14F-4D97-AF65-F5344CB8AC3E}">
        <p14:creationId xmlns:p14="http://schemas.microsoft.com/office/powerpoint/2010/main" val="31814948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kingdoms of Ghana, Mali, and Songhai</a:t>
            </a:r>
          </a:p>
          <a:p>
            <a:pPr marL="0" indent="0">
              <a:buNone/>
            </a:pPr>
            <a:r>
              <a:rPr lang="en-US" dirty="0"/>
              <a:t>prospered primarily due to </a:t>
            </a:r>
            <a:r>
              <a:rPr lang="en-US" dirty="0" smtClean="0"/>
              <a:t>their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exchanges with Indian ports</a:t>
            </a:r>
          </a:p>
          <a:p>
            <a:pPr marL="0" indent="0">
              <a:buNone/>
            </a:pPr>
            <a:r>
              <a:rPr lang="en-US" dirty="0"/>
              <a:t>(2) direct access to the Arabian Sea</a:t>
            </a:r>
          </a:p>
          <a:p>
            <a:pPr marL="0" indent="0">
              <a:buNone/>
            </a:pPr>
            <a:r>
              <a:rPr lang="en-US" dirty="0"/>
              <a:t>(3) control of trade routes</a:t>
            </a:r>
          </a:p>
          <a:p>
            <a:pPr marL="0" indent="0">
              <a:buNone/>
            </a:pPr>
            <a:r>
              <a:rPr lang="en-US" dirty="0"/>
              <a:t>(4) abundance of diamonds</a:t>
            </a:r>
          </a:p>
        </p:txBody>
      </p:sp>
    </p:spTree>
    <p:extLst>
      <p:ext uri="{BB962C8B-B14F-4D97-AF65-F5344CB8AC3E}">
        <p14:creationId xmlns:p14="http://schemas.microsoft.com/office/powerpoint/2010/main" val="10041476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2013 - DBQ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Throughout history, the need and desire for certain products has led to </a:t>
            </a:r>
            <a:r>
              <a:rPr lang="en-US" dirty="0" smtClean="0"/>
              <a:t>long-lasting effects </a:t>
            </a:r>
            <a:r>
              <a:rPr lang="en-US" dirty="0"/>
              <a:t>on people, societies, and regions. Some of these products include </a:t>
            </a:r>
            <a:r>
              <a:rPr lang="en-US" dirty="0" smtClean="0">
                <a:solidFill>
                  <a:srgbClr val="FF0000"/>
                </a:solidFill>
              </a:rPr>
              <a:t>salt</a:t>
            </a:r>
            <a:r>
              <a:rPr lang="en-US" dirty="0" smtClean="0"/>
              <a:t>, sugar</a:t>
            </a:r>
            <a:r>
              <a:rPr lang="en-US" dirty="0"/>
              <a:t>, and cotton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Task: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Choose </a:t>
            </a:r>
            <a:r>
              <a:rPr lang="en-US" dirty="0"/>
              <a:t>two products mentioned in the historical context and for each</a:t>
            </a:r>
          </a:p>
          <a:p>
            <a:pPr marL="0" indent="0">
              <a:buNone/>
            </a:pPr>
            <a:r>
              <a:rPr lang="en-US" dirty="0"/>
              <a:t>• Explain why people needed or desired this product</a:t>
            </a:r>
          </a:p>
          <a:p>
            <a:pPr marL="0" indent="0">
              <a:buNone/>
            </a:pPr>
            <a:r>
              <a:rPr lang="en-US" dirty="0"/>
              <a:t>• Discuss how this product influenced a people, a society, and/or a region</a:t>
            </a:r>
          </a:p>
        </p:txBody>
      </p:sp>
    </p:spTree>
    <p:extLst>
      <p:ext uri="{BB962C8B-B14F-4D97-AF65-F5344CB8AC3E}">
        <p14:creationId xmlns:p14="http://schemas.microsoft.com/office/powerpoint/2010/main" val="15939373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Sui and Tang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Sui – </a:t>
            </a:r>
            <a:r>
              <a:rPr lang="en-US" sz="2400" dirty="0" smtClean="0">
                <a:solidFill>
                  <a:srgbClr val="FF0000"/>
                </a:solidFill>
              </a:rPr>
              <a:t>Grand Canal </a:t>
            </a:r>
            <a:r>
              <a:rPr lang="en-US" sz="2400" dirty="0" smtClean="0"/>
              <a:t>linking Yellow and Yangzi Rivers.</a:t>
            </a:r>
          </a:p>
          <a:p>
            <a:r>
              <a:rPr lang="en-US" sz="2400" dirty="0" smtClean="0"/>
              <a:t>Tang – technology (woodblock printing, </a:t>
            </a:r>
            <a:r>
              <a:rPr lang="en-US" sz="2400" dirty="0" smtClean="0">
                <a:solidFill>
                  <a:srgbClr val="FF0000"/>
                </a:solidFill>
              </a:rPr>
              <a:t>gun powder</a:t>
            </a:r>
            <a:r>
              <a:rPr lang="en-US" sz="2400" dirty="0" smtClean="0"/>
              <a:t>), expanded over the Silk Road created </a:t>
            </a:r>
            <a:r>
              <a:rPr lang="en-US" sz="2400" u="sng" dirty="0" smtClean="0"/>
              <a:t>tribute states </a:t>
            </a:r>
            <a:r>
              <a:rPr lang="en-US" sz="2400" dirty="0" smtClean="0"/>
              <a:t>of Korea (land-bridge) and Vietnam, Buddhism.</a:t>
            </a:r>
          </a:p>
          <a:p>
            <a:r>
              <a:rPr lang="en-US" sz="2400" dirty="0" smtClean="0"/>
              <a:t>Social structure favored </a:t>
            </a:r>
            <a:r>
              <a:rPr lang="en-US" sz="2400" u="sng" dirty="0" smtClean="0"/>
              <a:t>scholar gentry</a:t>
            </a:r>
            <a:r>
              <a:rPr lang="en-US" sz="2400" dirty="0" smtClean="0"/>
              <a:t>, then peasants over merchants</a:t>
            </a:r>
          </a:p>
          <a:p>
            <a:r>
              <a:rPr lang="en-US" sz="2400" dirty="0" smtClean="0"/>
              <a:t>Trade of tea, silk and </a:t>
            </a:r>
            <a:r>
              <a:rPr lang="en-US" sz="2400" u="sng" dirty="0" smtClean="0"/>
              <a:t>porcelain</a:t>
            </a:r>
          </a:p>
        </p:txBody>
      </p:sp>
      <p:pic>
        <p:nvPicPr>
          <p:cNvPr id="5" name="Picture 4" descr="Image:Tang dynasty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57800" y="3810000"/>
            <a:ext cx="3352800" cy="2957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800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743200" cy="1143000"/>
          </a:xfrm>
        </p:spPr>
        <p:txBody>
          <a:bodyPr/>
          <a:lstStyle/>
          <a:p>
            <a:r>
              <a:rPr lang="en-US" dirty="0" smtClean="0"/>
              <a:t>Song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67371"/>
            <a:ext cx="5257800" cy="4525963"/>
          </a:xfrm>
        </p:spPr>
        <p:txBody>
          <a:bodyPr>
            <a:normAutofit fontScale="92500"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Neo-Confucianism</a:t>
            </a:r>
            <a:r>
              <a:rPr lang="en-US" sz="2800" dirty="0" smtClean="0"/>
              <a:t> replaces Buddhism,</a:t>
            </a:r>
          </a:p>
          <a:p>
            <a:r>
              <a:rPr lang="en-US" sz="2800" u="sng" dirty="0" smtClean="0"/>
              <a:t>foot binding</a:t>
            </a:r>
          </a:p>
          <a:p>
            <a:r>
              <a:rPr lang="en-US" sz="2800" dirty="0" smtClean="0"/>
              <a:t>northern borders invaded so move south to </a:t>
            </a:r>
            <a:r>
              <a:rPr lang="en-US" sz="2800" dirty="0" smtClean="0"/>
              <a:t>Yangtze </a:t>
            </a:r>
            <a:r>
              <a:rPr lang="en-US" sz="2800" dirty="0" smtClean="0"/>
              <a:t>– better for rice growing – population increases, more sea trade through spice islands, golden age.  </a:t>
            </a:r>
          </a:p>
          <a:p>
            <a:r>
              <a:rPr lang="en-US" sz="2800" dirty="0" smtClean="0"/>
              <a:t>hire </a:t>
            </a:r>
            <a:r>
              <a:rPr lang="en-US" sz="2800" u="sng" dirty="0" smtClean="0"/>
              <a:t>Mongols</a:t>
            </a:r>
            <a:r>
              <a:rPr lang="en-US" sz="2800" dirty="0" smtClean="0"/>
              <a:t> to protect them from barbarians.</a:t>
            </a:r>
          </a:p>
          <a:p>
            <a:endParaRPr lang="en-US" sz="2800" dirty="0"/>
          </a:p>
        </p:txBody>
      </p:sp>
      <p:pic>
        <p:nvPicPr>
          <p:cNvPr id="4" name="Picture 7" descr="art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429000"/>
            <a:ext cx="2867264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1xarso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28600"/>
            <a:ext cx="3346882" cy="2877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767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200400" cy="1143000"/>
          </a:xfrm>
        </p:spPr>
        <p:txBody>
          <a:bodyPr/>
          <a:lstStyle/>
          <a:p>
            <a:r>
              <a:rPr lang="en-US" dirty="0" smtClean="0"/>
              <a:t>Aug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19075"/>
            <a:ext cx="5614544" cy="663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17364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Which culture is credited with the development</a:t>
            </a:r>
          </a:p>
          <a:p>
            <a:pPr marL="0" indent="0">
              <a:buNone/>
            </a:pPr>
            <a:r>
              <a:rPr lang="en-US" dirty="0"/>
              <a:t>of gunpowder, the abacus, and the compass?</a:t>
            </a:r>
          </a:p>
          <a:p>
            <a:pPr marL="0" indent="0">
              <a:buNone/>
            </a:pPr>
            <a:r>
              <a:rPr lang="en-US" dirty="0"/>
              <a:t>(1) Chinese </a:t>
            </a:r>
            <a:r>
              <a:rPr lang="en-US" dirty="0" smtClean="0"/>
              <a:t>		(</a:t>
            </a:r>
            <a:r>
              <a:rPr lang="en-US" dirty="0"/>
              <a:t>3) Indian</a:t>
            </a:r>
          </a:p>
          <a:p>
            <a:pPr marL="0" indent="0">
              <a:buNone/>
            </a:pPr>
            <a:r>
              <a:rPr lang="en-US" dirty="0"/>
              <a:t>(2) Persian </a:t>
            </a:r>
            <a:r>
              <a:rPr lang="en-US" dirty="0" smtClean="0"/>
              <a:t>		(</a:t>
            </a:r>
            <a:r>
              <a:rPr lang="en-US" dirty="0"/>
              <a:t>4) Japanese</a:t>
            </a:r>
          </a:p>
        </p:txBody>
      </p:sp>
    </p:spTree>
    <p:extLst>
      <p:ext uri="{BB962C8B-B14F-4D97-AF65-F5344CB8AC3E}">
        <p14:creationId xmlns:p14="http://schemas.microsoft.com/office/powerpoint/2010/main" val="794985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447799"/>
            <a:ext cx="7467600" cy="4549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43798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China’s image of itself as the Middle Kingdom is</a:t>
            </a:r>
          </a:p>
          <a:p>
            <a:pPr marL="0" indent="0">
              <a:buNone/>
            </a:pPr>
            <a:r>
              <a:rPr lang="en-US" dirty="0"/>
              <a:t>associated </a:t>
            </a:r>
            <a:r>
              <a:rPr lang="en-US" dirty="0" smtClean="0"/>
              <a:t>with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welcoming foreign ideas and influences</a:t>
            </a:r>
          </a:p>
          <a:p>
            <a:pPr marL="0" indent="0">
              <a:buNone/>
            </a:pPr>
            <a:r>
              <a:rPr lang="en-US" dirty="0"/>
              <a:t>(2) mixing Western religions with </a:t>
            </a:r>
            <a:r>
              <a:rPr lang="en-US" dirty="0" smtClean="0"/>
              <a:t>traditional Chinese </a:t>
            </a:r>
            <a:r>
              <a:rPr lang="en-US" dirty="0"/>
              <a:t>philosophies</a:t>
            </a:r>
          </a:p>
          <a:p>
            <a:pPr marL="0" indent="0">
              <a:buNone/>
            </a:pPr>
            <a:r>
              <a:rPr lang="en-US" dirty="0"/>
              <a:t>(3) controlling how contact occurs with </a:t>
            </a:r>
            <a:r>
              <a:rPr lang="en-US" dirty="0" smtClean="0"/>
              <a:t>other cultures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(4) building the Grand Canal to expand </a:t>
            </a:r>
            <a:r>
              <a:rPr lang="en-US" dirty="0" smtClean="0"/>
              <a:t>trade within </a:t>
            </a:r>
            <a:r>
              <a:rPr lang="en-US" dirty="0"/>
              <a:t>China</a:t>
            </a:r>
          </a:p>
        </p:txBody>
      </p:sp>
    </p:spTree>
    <p:extLst>
      <p:ext uri="{BB962C8B-B14F-4D97-AF65-F5344CB8AC3E}">
        <p14:creationId xmlns:p14="http://schemas.microsoft.com/office/powerpoint/2010/main" val="1384994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2590800" y="1676400"/>
            <a:ext cx="8229600" cy="2133600"/>
          </a:xfrm>
        </p:spPr>
        <p:txBody>
          <a:bodyPr/>
          <a:lstStyle/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33363"/>
            <a:ext cx="6562725" cy="639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843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Which achievements are most closely associated</a:t>
            </a:r>
          </a:p>
          <a:p>
            <a:pPr marL="0" indent="0">
              <a:buNone/>
            </a:pPr>
            <a:r>
              <a:rPr lang="en-US" dirty="0"/>
              <a:t>with the Tang and Song dynasties of China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wheel and stirrup</a:t>
            </a:r>
          </a:p>
          <a:p>
            <a:pPr marL="0" indent="0">
              <a:buNone/>
            </a:pPr>
            <a:r>
              <a:rPr lang="en-US" dirty="0"/>
              <a:t>(2) </a:t>
            </a:r>
            <a:r>
              <a:rPr lang="en-US" dirty="0" err="1"/>
              <a:t>chinampas</a:t>
            </a:r>
            <a:r>
              <a:rPr lang="en-US" dirty="0"/>
              <a:t> and calendar</a:t>
            </a:r>
          </a:p>
          <a:p>
            <a:pPr marL="0" indent="0">
              <a:buNone/>
            </a:pPr>
            <a:r>
              <a:rPr lang="en-US" dirty="0"/>
              <a:t>(3) gunpowder and movable wooden type</a:t>
            </a:r>
          </a:p>
          <a:p>
            <a:pPr marL="0" indent="0">
              <a:buNone/>
            </a:pPr>
            <a:r>
              <a:rPr lang="en-US" dirty="0"/>
              <a:t>(4) mosaics and domes</a:t>
            </a:r>
          </a:p>
        </p:txBody>
      </p:sp>
    </p:spTree>
    <p:extLst>
      <p:ext uri="{BB962C8B-B14F-4D97-AF65-F5344CB8AC3E}">
        <p14:creationId xmlns:p14="http://schemas.microsoft.com/office/powerpoint/2010/main" val="30063571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One role Korea had in the development of East</a:t>
            </a:r>
          </a:p>
          <a:p>
            <a:pPr marL="0" indent="0">
              <a:buNone/>
            </a:pPr>
            <a:r>
              <a:rPr lang="en-US" dirty="0"/>
              <a:t>Asia was</a:t>
            </a:r>
          </a:p>
          <a:p>
            <a:pPr marL="0" indent="0">
              <a:buNone/>
            </a:pPr>
            <a:r>
              <a:rPr lang="en-US" dirty="0"/>
              <a:t>(1) protecting China from a Japanese invasion</a:t>
            </a:r>
          </a:p>
          <a:p>
            <a:pPr marL="0" indent="0">
              <a:buNone/>
            </a:pPr>
            <a:r>
              <a:rPr lang="en-US" dirty="0"/>
              <a:t>along China’s western frontier</a:t>
            </a:r>
          </a:p>
          <a:p>
            <a:pPr marL="0" indent="0">
              <a:buNone/>
            </a:pPr>
            <a:r>
              <a:rPr lang="en-US" dirty="0"/>
              <a:t>(2) challenging Japan for control of Southeast</a:t>
            </a:r>
          </a:p>
          <a:p>
            <a:pPr marL="0" indent="0">
              <a:buNone/>
            </a:pPr>
            <a:r>
              <a:rPr lang="en-US" dirty="0"/>
              <a:t>Asian islands</a:t>
            </a:r>
          </a:p>
          <a:p>
            <a:pPr marL="0" indent="0">
              <a:buNone/>
            </a:pPr>
            <a:r>
              <a:rPr lang="en-US" dirty="0"/>
              <a:t>(3) allying itself with the Vietnamese to conquer</a:t>
            </a:r>
          </a:p>
          <a:p>
            <a:pPr marL="0" indent="0">
              <a:buNone/>
            </a:pPr>
            <a:r>
              <a:rPr lang="en-US" dirty="0"/>
              <a:t>China</a:t>
            </a:r>
          </a:p>
          <a:p>
            <a:pPr marL="0" indent="0">
              <a:buNone/>
            </a:pPr>
            <a:r>
              <a:rPr lang="en-US" dirty="0"/>
              <a:t>(4) passing cultural ideas from China to Japan</a:t>
            </a:r>
          </a:p>
        </p:txBody>
      </p:sp>
    </p:spTree>
    <p:extLst>
      <p:ext uri="{BB962C8B-B14F-4D97-AF65-F5344CB8AC3E}">
        <p14:creationId xmlns:p14="http://schemas.microsoft.com/office/powerpoint/2010/main" val="35338958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743200"/>
            <a:ext cx="3794891" cy="3649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Which concept is best illustrated by this diagram?</a:t>
            </a:r>
          </a:p>
          <a:p>
            <a:pPr marL="0" indent="0">
              <a:buNone/>
            </a:pPr>
            <a:r>
              <a:rPr lang="en-US" sz="2800" dirty="0"/>
              <a:t>(1) dynastic cycle (3) social hierarchy</a:t>
            </a:r>
          </a:p>
          <a:p>
            <a:pPr marL="0" indent="0">
              <a:buNone/>
            </a:pPr>
            <a:r>
              <a:rPr lang="en-US" sz="2800" dirty="0"/>
              <a:t>(2) guild system (4) cultural diffusion</a:t>
            </a:r>
          </a:p>
        </p:txBody>
      </p:sp>
    </p:spTree>
    <p:extLst>
      <p:ext uri="{BB962C8B-B14F-4D97-AF65-F5344CB8AC3E}">
        <p14:creationId xmlns:p14="http://schemas.microsoft.com/office/powerpoint/2010/main" val="134159861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Mongols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77469"/>
            <a:ext cx="8229600" cy="4525963"/>
          </a:xfrm>
        </p:spPr>
        <p:txBody>
          <a:bodyPr>
            <a:normAutofit/>
          </a:bodyPr>
          <a:lstStyle/>
          <a:p>
            <a:r>
              <a:rPr lang="en-US" sz="2200" dirty="0" smtClean="0">
                <a:solidFill>
                  <a:srgbClr val="FF0000"/>
                </a:solidFill>
              </a:rPr>
              <a:t>Genghis Khan </a:t>
            </a:r>
            <a:r>
              <a:rPr lang="en-US" sz="2200" dirty="0" smtClean="0"/>
              <a:t>– 1206 – uses terrorism and feint retreat (horses, stirrups, and bow-arrow) to unite </a:t>
            </a:r>
            <a:r>
              <a:rPr lang="en-US" sz="2200" u="sng" dirty="0" smtClean="0"/>
              <a:t>pastoralist</a:t>
            </a:r>
            <a:r>
              <a:rPr lang="en-US" sz="2200" dirty="0" smtClean="0"/>
              <a:t>.</a:t>
            </a:r>
          </a:p>
          <a:p>
            <a:r>
              <a:rPr lang="en-US" sz="2200" dirty="0" smtClean="0"/>
              <a:t>Reason for conquest – using up grass lands for animals, ecological and economic threat.</a:t>
            </a:r>
            <a:endParaRPr lang="en-US" sz="2200" dirty="0" smtClean="0"/>
          </a:p>
          <a:p>
            <a:r>
              <a:rPr lang="en-US" sz="2200" dirty="0" smtClean="0"/>
              <a:t>Broken into 4 khanates upon death – </a:t>
            </a:r>
            <a:r>
              <a:rPr lang="en-US" sz="2200" dirty="0" smtClean="0">
                <a:solidFill>
                  <a:srgbClr val="FF0000"/>
                </a:solidFill>
              </a:rPr>
              <a:t>Golden Horde </a:t>
            </a:r>
            <a:r>
              <a:rPr lang="en-US" sz="2200" dirty="0" smtClean="0"/>
              <a:t>cuts off Russia from rest of Europe (makes it isolated from Renaissance </a:t>
            </a:r>
            <a:r>
              <a:rPr lang="en-US" sz="2200" dirty="0" smtClean="0"/>
              <a:t>advances), move capital from Kiev to Moscow – more authoritarian czars</a:t>
            </a:r>
          </a:p>
          <a:p>
            <a:r>
              <a:rPr lang="en-US" sz="2200" dirty="0" smtClean="0"/>
              <a:t>Polytheistic but </a:t>
            </a:r>
            <a:r>
              <a:rPr lang="en-US" sz="2200" dirty="0" err="1" smtClean="0"/>
              <a:t>blendable</a:t>
            </a:r>
            <a:r>
              <a:rPr lang="en-US" sz="2200" dirty="0" smtClean="0"/>
              <a:t> – adopted Buddhism, Christianity and Islam, no writing</a:t>
            </a:r>
            <a:endParaRPr lang="en-US" sz="2200" dirty="0" smtClean="0"/>
          </a:p>
        </p:txBody>
      </p:sp>
      <p:pic>
        <p:nvPicPr>
          <p:cNvPr id="4" name="Picture 4" descr="M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76600" y="4191000"/>
            <a:ext cx="4800600" cy="2582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38200" y="5105400"/>
            <a:ext cx="2209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Tried to take over Japan – twice but failed due to kamikaze winds and leaky Korean boats.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793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leadership of Genghis Khan, the use of the</a:t>
            </a:r>
          </a:p>
          <a:p>
            <a:pPr marL="0" indent="0">
              <a:buNone/>
            </a:pPr>
            <a:r>
              <a:rPr lang="en-US" dirty="0"/>
              <a:t>stirrup, and excellent horsemanship skills all</a:t>
            </a:r>
          </a:p>
          <a:p>
            <a:pPr marL="0" indent="0">
              <a:buNone/>
            </a:pPr>
            <a:r>
              <a:rPr lang="en-US" dirty="0"/>
              <a:t>contributed directly to the</a:t>
            </a:r>
          </a:p>
          <a:p>
            <a:pPr marL="0" indent="0">
              <a:buNone/>
            </a:pPr>
            <a:r>
              <a:rPr lang="en-US" dirty="0"/>
              <a:t>(1) collapse of Silk Road trade</a:t>
            </a:r>
          </a:p>
          <a:p>
            <a:pPr marL="0" indent="0">
              <a:buNone/>
            </a:pPr>
            <a:r>
              <a:rPr lang="en-US" dirty="0"/>
              <a:t>(2) defeat of Tokugawa Japan</a:t>
            </a:r>
          </a:p>
          <a:p>
            <a:pPr marL="0" indent="0">
              <a:buNone/>
            </a:pPr>
            <a:r>
              <a:rPr lang="en-US" dirty="0"/>
              <a:t>(3) beginning of European exploration</a:t>
            </a:r>
          </a:p>
          <a:p>
            <a:pPr marL="0" indent="0">
              <a:buNone/>
            </a:pPr>
            <a:r>
              <a:rPr lang="en-US" dirty="0"/>
              <a:t>(4) rise of the Mongol Empire</a:t>
            </a:r>
          </a:p>
        </p:txBody>
      </p:sp>
    </p:spTree>
    <p:extLst>
      <p:ext uri="{BB962C8B-B14F-4D97-AF65-F5344CB8AC3E}">
        <p14:creationId xmlns:p14="http://schemas.microsoft.com/office/powerpoint/2010/main" val="183598375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Mongol – Yuan Dynasty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Kublai Khan </a:t>
            </a:r>
            <a:r>
              <a:rPr lang="en-US" dirty="0" smtClean="0"/>
              <a:t>takes over </a:t>
            </a:r>
            <a:r>
              <a:rPr lang="en-US" dirty="0" smtClean="0"/>
              <a:t>China, using siege warfare and </a:t>
            </a:r>
            <a:r>
              <a:rPr lang="en-US" u="sng" dirty="0" smtClean="0"/>
              <a:t>catapults</a:t>
            </a:r>
            <a:endParaRPr lang="en-US" u="sng" dirty="0" smtClean="0"/>
          </a:p>
          <a:p>
            <a:r>
              <a:rPr lang="en-US" dirty="0" smtClean="0"/>
              <a:t>Creates </a:t>
            </a:r>
            <a:r>
              <a:rPr lang="en-US" dirty="0" err="1" smtClean="0">
                <a:solidFill>
                  <a:srgbClr val="FF0000"/>
                </a:solidFill>
              </a:rPr>
              <a:t>Pax</a:t>
            </a:r>
            <a:r>
              <a:rPr lang="en-US" dirty="0" smtClean="0">
                <a:solidFill>
                  <a:srgbClr val="FF0000"/>
                </a:solidFill>
              </a:rPr>
              <a:t> Mongolia </a:t>
            </a:r>
            <a:r>
              <a:rPr lang="en-US" dirty="0" smtClean="0"/>
              <a:t>(golden age) by restoring Silk Road trade,  but Bubonic Plague spreads in 1350s</a:t>
            </a:r>
          </a:p>
          <a:p>
            <a:r>
              <a:rPr lang="en-US" dirty="0" smtClean="0"/>
              <a:t>Foreign visitors like </a:t>
            </a:r>
            <a:r>
              <a:rPr lang="en-US" dirty="0" smtClean="0">
                <a:solidFill>
                  <a:srgbClr val="FF0000"/>
                </a:solidFill>
              </a:rPr>
              <a:t>Marco Polo </a:t>
            </a:r>
            <a:r>
              <a:rPr lang="en-US" dirty="0" smtClean="0"/>
              <a:t>and </a:t>
            </a:r>
            <a:r>
              <a:rPr lang="en-US" dirty="0" err="1" smtClean="0">
                <a:solidFill>
                  <a:srgbClr val="FF0000"/>
                </a:solidFill>
              </a:rPr>
              <a:t>Ibn</a:t>
            </a:r>
            <a:r>
              <a:rPr lang="en-US" dirty="0" smtClean="0">
                <a:solidFill>
                  <a:srgbClr val="FF0000"/>
                </a:solidFill>
              </a:rPr>
              <a:t> Battuta </a:t>
            </a:r>
            <a:r>
              <a:rPr lang="en-US" dirty="0" smtClean="0"/>
              <a:t>write diaries (primary sources) about travels</a:t>
            </a:r>
            <a:r>
              <a:rPr lang="en-US" dirty="0" smtClean="0"/>
              <a:t>.</a:t>
            </a:r>
          </a:p>
          <a:p>
            <a:r>
              <a:rPr lang="en-US" dirty="0" smtClean="0"/>
              <a:t>Kept distinctions between Mongols and Chinese – no intermarriage</a:t>
            </a:r>
            <a:endParaRPr lang="en-US" dirty="0" smtClean="0"/>
          </a:p>
          <a:p>
            <a:r>
              <a:rPr lang="en-US" dirty="0" smtClean="0"/>
              <a:t>Favors foreigners over Confucian scholars for bureaucracy </a:t>
            </a:r>
            <a:r>
              <a:rPr lang="en-US" dirty="0" smtClean="0"/>
              <a:t>(no civil service test) – </a:t>
            </a:r>
            <a:r>
              <a:rPr lang="en-US" dirty="0" smtClean="0"/>
              <a:t>but uses language and mandate of heaven </a:t>
            </a:r>
            <a:r>
              <a:rPr lang="en-US" dirty="0" smtClean="0"/>
              <a:t>concept, kept local Chinese in office if they were proven efficient and loyal</a:t>
            </a:r>
          </a:p>
          <a:p>
            <a:r>
              <a:rPr lang="en-US" dirty="0" smtClean="0"/>
              <a:t>Will be replaced by Ming after time of piracy, famine and economic decline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50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 One important impact of the Mongol expansion</a:t>
            </a:r>
          </a:p>
          <a:p>
            <a:pPr marL="0" indent="0">
              <a:buNone/>
            </a:pPr>
            <a:r>
              <a:rPr lang="en-US" dirty="0"/>
              <a:t>across Asia and Europe was </a:t>
            </a:r>
            <a:r>
              <a:rPr lang="en-US" dirty="0" smtClean="0"/>
              <a:t>the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increased authority of the </a:t>
            </a:r>
            <a:r>
              <a:rPr lang="en-US" dirty="0" err="1"/>
              <a:t>Kievan</a:t>
            </a:r>
            <a:r>
              <a:rPr lang="en-US" dirty="0"/>
              <a:t> princes</a:t>
            </a:r>
          </a:p>
          <a:p>
            <a:pPr marL="0" indent="0">
              <a:buNone/>
            </a:pPr>
            <a:r>
              <a:rPr lang="en-US" dirty="0"/>
              <a:t>(2) rise in trade along the Silk Roads</a:t>
            </a:r>
          </a:p>
          <a:p>
            <a:pPr marL="0" indent="0">
              <a:buNone/>
            </a:pPr>
            <a:r>
              <a:rPr lang="en-US" dirty="0"/>
              <a:t>(3) introduction of Hinduism into </a:t>
            </a:r>
            <a:r>
              <a:rPr lang="en-US" dirty="0" smtClean="0"/>
              <a:t>Chinese culture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(4) maritime exploration of the Arabian seacoast</a:t>
            </a:r>
          </a:p>
        </p:txBody>
      </p:sp>
    </p:spTree>
    <p:extLst>
      <p:ext uri="{BB962C8B-B14F-4D97-AF65-F5344CB8AC3E}">
        <p14:creationId xmlns:p14="http://schemas.microsoft.com/office/powerpoint/2010/main" val="38998231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Which areas did the Mongols conquer and</a:t>
            </a:r>
          </a:p>
          <a:p>
            <a:pPr marL="0" indent="0">
              <a:buNone/>
            </a:pPr>
            <a:r>
              <a:rPr lang="en-US" dirty="0"/>
              <a:t>incorporate into their empire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China, Russia, and Iran </a:t>
            </a:r>
          </a:p>
          <a:p>
            <a:pPr marL="0" indent="0">
              <a:buNone/>
            </a:pPr>
            <a:r>
              <a:rPr lang="en-US" dirty="0"/>
              <a:t>(2) Axum, Zimbabwe, and West Africa</a:t>
            </a:r>
          </a:p>
          <a:p>
            <a:pPr marL="0" indent="0">
              <a:buNone/>
            </a:pPr>
            <a:r>
              <a:rPr lang="en-US" dirty="0"/>
              <a:t>(3) Spain, France, and Egypt</a:t>
            </a:r>
          </a:p>
          <a:p>
            <a:pPr marL="0" indent="0">
              <a:buNone/>
            </a:pPr>
            <a:r>
              <a:rPr lang="en-US" dirty="0"/>
              <a:t>(4) Japan, India, and eastern Europe</a:t>
            </a:r>
          </a:p>
        </p:txBody>
      </p:sp>
    </p:spTree>
    <p:extLst>
      <p:ext uri="{BB962C8B-B14F-4D97-AF65-F5344CB8AC3E}">
        <p14:creationId xmlns:p14="http://schemas.microsoft.com/office/powerpoint/2010/main" val="137440337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For a variety of reasons, groups have set out to conquer other regions or </a:t>
            </a:r>
            <a:r>
              <a:rPr lang="en-US" dirty="0" smtClean="0"/>
              <a:t>people using </a:t>
            </a:r>
            <a:r>
              <a:rPr lang="en-US" dirty="0"/>
              <a:t>various methods of force. These groups include the </a:t>
            </a:r>
            <a:r>
              <a:rPr lang="en-US" dirty="0">
                <a:solidFill>
                  <a:srgbClr val="FF0000"/>
                </a:solidFill>
              </a:rPr>
              <a:t>Mongols</a:t>
            </a:r>
            <a:r>
              <a:rPr lang="en-US" dirty="0"/>
              <a:t>, the </a:t>
            </a:r>
            <a:r>
              <a:rPr lang="en-US" dirty="0" smtClean="0"/>
              <a:t>Spanish, and </a:t>
            </a:r>
            <a:r>
              <a:rPr lang="en-US" dirty="0"/>
              <a:t>the Ottoman. Their conquests have had an impact on both the conqueror </a:t>
            </a:r>
            <a:r>
              <a:rPr lang="en-US" dirty="0" smtClean="0"/>
              <a:t>and the </a:t>
            </a:r>
            <a:r>
              <a:rPr lang="en-US" dirty="0"/>
              <a:t>conquered.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dirty="0"/>
              <a:t>Explain a reason for the conquest</a:t>
            </a:r>
          </a:p>
          <a:p>
            <a:pPr marL="0" indent="0">
              <a:buNone/>
            </a:pPr>
            <a:r>
              <a:rPr lang="en-US" dirty="0"/>
              <a:t>• Explain how the conquest was achieved</a:t>
            </a:r>
          </a:p>
          <a:p>
            <a:pPr marL="0" indent="0">
              <a:buNone/>
            </a:pPr>
            <a:r>
              <a:rPr lang="en-US" dirty="0"/>
              <a:t>• Discuss an impact of the conquest</a:t>
            </a:r>
          </a:p>
        </p:txBody>
      </p:sp>
    </p:spTree>
    <p:extLst>
      <p:ext uri="{BB962C8B-B14F-4D97-AF65-F5344CB8AC3E}">
        <p14:creationId xmlns:p14="http://schemas.microsoft.com/office/powerpoint/2010/main" val="403042374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Japan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9436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Geography – </a:t>
            </a:r>
            <a:r>
              <a:rPr lang="en-US" dirty="0" smtClean="0">
                <a:solidFill>
                  <a:srgbClr val="FF0000"/>
                </a:solidFill>
              </a:rPr>
              <a:t>archipelago</a:t>
            </a:r>
            <a:r>
              <a:rPr lang="en-US" dirty="0" smtClean="0"/>
              <a:t>, mountains (</a:t>
            </a:r>
            <a:r>
              <a:rPr lang="en-US" u="sng" dirty="0" smtClean="0"/>
              <a:t>terrace farming</a:t>
            </a:r>
            <a:r>
              <a:rPr lang="en-US" dirty="0" smtClean="0"/>
              <a:t>), volcanic, lacks natural resources, close to China (via land-bridge of Korea) for cultural borrowings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Shinto</a:t>
            </a:r>
            <a:r>
              <a:rPr lang="en-US" dirty="0" smtClean="0"/>
              <a:t> religion and Haiku – emphasis on nature/ Zen Buddhism introduced</a:t>
            </a:r>
          </a:p>
          <a:p>
            <a:r>
              <a:rPr lang="en-US" dirty="0" smtClean="0"/>
              <a:t>Feudal Structure – Yamato emperor, </a:t>
            </a:r>
            <a:r>
              <a:rPr lang="en-US" dirty="0" smtClean="0">
                <a:solidFill>
                  <a:srgbClr val="FF0000"/>
                </a:solidFill>
              </a:rPr>
              <a:t>shogun</a:t>
            </a:r>
            <a:r>
              <a:rPr lang="en-US" dirty="0" smtClean="0"/>
              <a:t> (military leader), daimyo (landed aristocracy), </a:t>
            </a:r>
            <a:r>
              <a:rPr lang="en-US" dirty="0" smtClean="0">
                <a:solidFill>
                  <a:srgbClr val="FF0000"/>
                </a:solidFill>
              </a:rPr>
              <a:t>samurai</a:t>
            </a:r>
            <a:r>
              <a:rPr lang="en-US" dirty="0" smtClean="0"/>
              <a:t> (knights) with code of conduct – </a:t>
            </a:r>
            <a:r>
              <a:rPr lang="en-US" dirty="0" smtClean="0">
                <a:solidFill>
                  <a:srgbClr val="FF0000"/>
                </a:solidFill>
              </a:rPr>
              <a:t>bushido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0" y="11837"/>
            <a:ext cx="3497263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4198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One way in which the Bantu people of West</a:t>
            </a:r>
          </a:p>
          <a:p>
            <a:pPr marL="0" indent="0">
              <a:buNone/>
            </a:pPr>
            <a:r>
              <a:rPr lang="en-US" dirty="0"/>
              <a:t>Africa (500 B.C.–A.D. 1500) and the people of</a:t>
            </a:r>
          </a:p>
          <a:p>
            <a:pPr marL="0" indent="0">
              <a:buNone/>
            </a:pPr>
            <a:r>
              <a:rPr lang="en-US" dirty="0"/>
              <a:t>Ireland (1840s) are similar is that both </a:t>
            </a:r>
            <a:r>
              <a:rPr lang="en-US" dirty="0" smtClean="0"/>
              <a:t>groups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carried out successful conquests</a:t>
            </a:r>
          </a:p>
          <a:p>
            <a:pPr marL="0" indent="0">
              <a:buNone/>
            </a:pPr>
            <a:r>
              <a:rPr lang="en-US" dirty="0"/>
              <a:t>(2) supported nationalist movements</a:t>
            </a:r>
          </a:p>
          <a:p>
            <a:pPr marL="0" indent="0">
              <a:buNone/>
            </a:pPr>
            <a:r>
              <a:rPr lang="en-US" dirty="0"/>
              <a:t>(3) experienced large migrations </a:t>
            </a:r>
          </a:p>
          <a:p>
            <a:pPr marL="0" indent="0">
              <a:buNone/>
            </a:pPr>
            <a:r>
              <a:rPr lang="en-US" dirty="0"/>
              <a:t>(4) represented early civilizations</a:t>
            </a:r>
          </a:p>
        </p:txBody>
      </p:sp>
    </p:spTree>
    <p:extLst>
      <p:ext uri="{BB962C8B-B14F-4D97-AF65-F5344CB8AC3E}">
        <p14:creationId xmlns:p14="http://schemas.microsoft.com/office/powerpoint/2010/main" val="68475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 similarity between Shinto in Japan and</a:t>
            </a:r>
          </a:p>
          <a:p>
            <a:pPr marL="0" indent="0">
              <a:buNone/>
            </a:pPr>
            <a:r>
              <a:rPr lang="en-US" dirty="0"/>
              <a:t>animism in African societies is that both</a:t>
            </a:r>
          </a:p>
          <a:p>
            <a:pPr marL="0" indent="0">
              <a:buNone/>
            </a:pPr>
            <a:r>
              <a:rPr lang="en-US" dirty="0"/>
              <a:t>(1) use the Torah to establish law codes</a:t>
            </a:r>
          </a:p>
          <a:p>
            <a:pPr marL="0" indent="0">
              <a:buNone/>
            </a:pPr>
            <a:r>
              <a:rPr lang="en-US" dirty="0"/>
              <a:t>(2) stress the importance of the Eightfold Path</a:t>
            </a:r>
          </a:p>
          <a:p>
            <a:pPr marL="0" indent="0">
              <a:buNone/>
            </a:pPr>
            <a:r>
              <a:rPr lang="en-US" dirty="0"/>
              <a:t>(3) believe that spirits exist in nature</a:t>
            </a:r>
          </a:p>
          <a:p>
            <a:pPr marL="0" indent="0">
              <a:buNone/>
            </a:pPr>
            <a:r>
              <a:rPr lang="en-US" dirty="0"/>
              <a:t>(4) base social rank on a caste system</a:t>
            </a:r>
          </a:p>
        </p:txBody>
      </p:sp>
    </p:spTree>
    <p:extLst>
      <p:ext uri="{BB962C8B-B14F-4D97-AF65-F5344CB8AC3E}">
        <p14:creationId xmlns:p14="http://schemas.microsoft.com/office/powerpoint/2010/main" val="85736898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One way in which knights, samurai, and </a:t>
            </a:r>
            <a:r>
              <a:rPr lang="en-US" dirty="0" smtClean="0"/>
              <a:t>warlords are </a:t>
            </a:r>
            <a:r>
              <a:rPr lang="en-US" dirty="0"/>
              <a:t>similar is that they all</a:t>
            </a:r>
          </a:p>
          <a:p>
            <a:pPr marL="0" indent="0">
              <a:buNone/>
            </a:pPr>
            <a:r>
              <a:rPr lang="en-US" dirty="0"/>
              <a:t>(1) were traditional religious leaders</a:t>
            </a:r>
          </a:p>
          <a:p>
            <a:pPr marL="0" indent="0">
              <a:buNone/>
            </a:pPr>
            <a:r>
              <a:rPr lang="en-US" dirty="0"/>
              <a:t>(2) occupied military posts in the </a:t>
            </a:r>
            <a:r>
              <a:rPr lang="en-US" dirty="0" smtClean="0"/>
              <a:t>Chinese Empire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(3) expelled the Moors from Spain</a:t>
            </a:r>
          </a:p>
          <a:p>
            <a:pPr marL="0" indent="0">
              <a:buNone/>
            </a:pPr>
            <a:r>
              <a:rPr lang="en-US" dirty="0"/>
              <a:t>(4) held positions of power in feudal systems</a:t>
            </a:r>
          </a:p>
        </p:txBody>
      </p:sp>
    </p:spTree>
    <p:extLst>
      <p:ext uri="{BB962C8B-B14F-4D97-AF65-F5344CB8AC3E}">
        <p14:creationId xmlns:p14="http://schemas.microsoft.com/office/powerpoint/2010/main" val="212382980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Which statement about feudalism in Japan is an</a:t>
            </a:r>
          </a:p>
          <a:p>
            <a:pPr marL="0" indent="0">
              <a:buNone/>
            </a:pPr>
            <a:r>
              <a:rPr lang="en-US" dirty="0"/>
              <a:t>opinion rather than a fact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Samurai were expected to follow a code of</a:t>
            </a:r>
          </a:p>
          <a:p>
            <a:pPr marL="0" indent="0">
              <a:buNone/>
            </a:pPr>
            <a:r>
              <a:rPr lang="en-US" dirty="0"/>
              <a:t>conduct known as bushido.</a:t>
            </a:r>
          </a:p>
          <a:p>
            <a:pPr marL="0" indent="0">
              <a:buNone/>
            </a:pPr>
            <a:r>
              <a:rPr lang="en-US" dirty="0"/>
              <a:t>(2) A rigid social hierarchy led to limited social</a:t>
            </a:r>
          </a:p>
          <a:p>
            <a:pPr marL="0" indent="0">
              <a:buNone/>
            </a:pPr>
            <a:r>
              <a:rPr lang="en-US" dirty="0"/>
              <a:t>mobility.</a:t>
            </a:r>
          </a:p>
          <a:p>
            <a:pPr marL="0" indent="0">
              <a:buNone/>
            </a:pPr>
            <a:r>
              <a:rPr lang="en-US" dirty="0"/>
              <a:t>(3) The Tokugawa period was probably the most</a:t>
            </a:r>
          </a:p>
          <a:p>
            <a:pPr marL="0" indent="0">
              <a:buNone/>
            </a:pPr>
            <a:r>
              <a:rPr lang="en-US" dirty="0"/>
              <a:t>peaceful period.</a:t>
            </a:r>
          </a:p>
          <a:p>
            <a:pPr marL="0" indent="0">
              <a:buNone/>
            </a:pPr>
            <a:r>
              <a:rPr lang="en-US" dirty="0"/>
              <a:t>(4) The shogun was the supreme military leader.</a:t>
            </a:r>
          </a:p>
        </p:txBody>
      </p:sp>
    </p:spTree>
    <p:extLst>
      <p:ext uri="{BB962C8B-B14F-4D97-AF65-F5344CB8AC3E}">
        <p14:creationId xmlns:p14="http://schemas.microsoft.com/office/powerpoint/2010/main" val="144006542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Islamic Empires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Muhammad</a:t>
            </a:r>
            <a:r>
              <a:rPr lang="en-US" dirty="0" smtClean="0"/>
              <a:t> founder of Islam is 622 – unites Bedouins merchants, hears voice of </a:t>
            </a:r>
            <a:r>
              <a:rPr lang="en-US" dirty="0" smtClean="0">
                <a:solidFill>
                  <a:srgbClr val="FF0000"/>
                </a:solidFill>
              </a:rPr>
              <a:t>Allah</a:t>
            </a:r>
            <a:r>
              <a:rPr lang="en-US" dirty="0" smtClean="0"/>
              <a:t> – records his words in </a:t>
            </a:r>
            <a:r>
              <a:rPr lang="en-US" dirty="0" smtClean="0">
                <a:solidFill>
                  <a:srgbClr val="FF0000"/>
                </a:solidFill>
              </a:rPr>
              <a:t>Koran</a:t>
            </a:r>
            <a:r>
              <a:rPr lang="en-US" dirty="0" smtClean="0"/>
              <a:t>.  </a:t>
            </a:r>
            <a:r>
              <a:rPr lang="en-US" dirty="0" smtClean="0">
                <a:solidFill>
                  <a:srgbClr val="FF0000"/>
                </a:solidFill>
              </a:rPr>
              <a:t>Five Pillars </a:t>
            </a:r>
            <a:r>
              <a:rPr lang="en-US" dirty="0" smtClean="0"/>
              <a:t>created (only one God, pray 5x, fast during Ramadan, pilgrimage or </a:t>
            </a:r>
            <a:r>
              <a:rPr lang="en-US" dirty="0" smtClean="0">
                <a:solidFill>
                  <a:srgbClr val="FF0000"/>
                </a:solidFill>
              </a:rPr>
              <a:t>hajj</a:t>
            </a:r>
            <a:r>
              <a:rPr lang="en-US" dirty="0" smtClean="0"/>
              <a:t> to </a:t>
            </a:r>
            <a:r>
              <a:rPr lang="en-US" dirty="0" smtClean="0">
                <a:solidFill>
                  <a:srgbClr val="FF0000"/>
                </a:solidFill>
              </a:rPr>
              <a:t>Mecca</a:t>
            </a:r>
            <a:r>
              <a:rPr lang="en-US" dirty="0" smtClean="0"/>
              <a:t>, give alms)</a:t>
            </a:r>
          </a:p>
          <a:p>
            <a:r>
              <a:rPr lang="en-US" dirty="0" smtClean="0"/>
              <a:t>Year 1 is </a:t>
            </a:r>
            <a:r>
              <a:rPr lang="en-US" u="sng" dirty="0" err="1" smtClean="0"/>
              <a:t>hejira</a:t>
            </a:r>
            <a:r>
              <a:rPr lang="en-US" dirty="0" smtClean="0"/>
              <a:t> to Medina (first </a:t>
            </a:r>
            <a:r>
              <a:rPr lang="en-US" u="sng" dirty="0" smtClean="0"/>
              <a:t>mosque</a:t>
            </a:r>
            <a:r>
              <a:rPr lang="en-US" dirty="0" smtClean="0"/>
              <a:t> located) then </a:t>
            </a:r>
            <a:r>
              <a:rPr lang="en-US" u="sng" dirty="0" smtClean="0"/>
              <a:t>jihad</a:t>
            </a:r>
            <a:r>
              <a:rPr lang="en-US" dirty="0" smtClean="0"/>
              <a:t> against Mecca in 632.</a:t>
            </a:r>
          </a:p>
          <a:p>
            <a:r>
              <a:rPr lang="en-US" dirty="0" smtClean="0"/>
              <a:t>Dies without heirs – causes schism between </a:t>
            </a:r>
            <a:r>
              <a:rPr lang="en-US" dirty="0" smtClean="0">
                <a:solidFill>
                  <a:srgbClr val="FF0000"/>
                </a:solidFill>
              </a:rPr>
              <a:t>Sunni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FF0000"/>
                </a:solidFill>
              </a:rPr>
              <a:t>Shiite</a:t>
            </a:r>
            <a:r>
              <a:rPr lang="en-US" dirty="0" smtClean="0"/>
              <a:t> over who gets to be </a:t>
            </a:r>
            <a:r>
              <a:rPr lang="en-US" u="sng" dirty="0" smtClean="0"/>
              <a:t>caliph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265003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0"/>
            <a:ext cx="8229600" cy="79216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Spread quickly because could not attack traders of same faith, took advantages of weaknesses of Persian and Byzantines, unified Arab nationalism</a:t>
            </a:r>
            <a:endParaRPr lang="en-US" dirty="0"/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381000"/>
            <a:ext cx="7924800" cy="5029200"/>
            <a:chOff x="336" y="624"/>
            <a:chExt cx="4992" cy="3168"/>
          </a:xfrm>
        </p:grpSpPr>
        <p:pic>
          <p:nvPicPr>
            <p:cNvPr id="5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" y="624"/>
              <a:ext cx="4896" cy="3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 rot="-5400000">
              <a:off x="-1037" y="2284"/>
              <a:ext cx="2881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/>
              <a:r>
                <a:rPr lang="en-US" sz="600">
                  <a:latin typeface="Times New Roman" pitchFamily="18" charset="0"/>
                </a:rPr>
                <a:t>©2004 </a:t>
              </a:r>
              <a:r>
                <a:rPr lang="en-US" sz="800">
                  <a:latin typeface="Times New Roman" pitchFamily="18" charset="0"/>
                </a:rPr>
                <a:t>Wadsworth</a:t>
              </a:r>
              <a:r>
                <a:rPr lang="en-US" sz="600">
                  <a:latin typeface="Times New Roman" pitchFamily="18" charset="0"/>
                </a:rPr>
                <a:t>, a division of Thomson Learning, Inc.  Thomson Learning</a:t>
              </a:r>
              <a:r>
                <a:rPr lang="en-US" sz="600" baseline="-25000">
                  <a:latin typeface="Times New Roman" pitchFamily="18" charset="0"/>
                </a:rPr>
                <a:t>™</a:t>
              </a:r>
              <a:r>
                <a:rPr lang="en-US" sz="600">
                  <a:latin typeface="Times New Roman" pitchFamily="18" charset="0"/>
                </a:rPr>
                <a:t> is a trademark used herein under license.     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874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Muslim Empires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8418"/>
            <a:ext cx="8229600" cy="4525963"/>
          </a:xfrm>
        </p:spPr>
        <p:txBody>
          <a:bodyPr/>
          <a:lstStyle/>
          <a:p>
            <a:r>
              <a:rPr lang="en-US" dirty="0" smtClean="0"/>
              <a:t>Spanish Moors</a:t>
            </a:r>
          </a:p>
          <a:p>
            <a:r>
              <a:rPr lang="en-US" dirty="0" smtClean="0"/>
              <a:t>Abbasids hire </a:t>
            </a:r>
            <a:r>
              <a:rPr lang="en-US" dirty="0" err="1" smtClean="0">
                <a:solidFill>
                  <a:srgbClr val="FF0000"/>
                </a:solidFill>
              </a:rPr>
              <a:t>Seljuks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to protect borders</a:t>
            </a:r>
          </a:p>
          <a:p>
            <a:r>
              <a:rPr lang="en-US" dirty="0" err="1" smtClean="0"/>
              <a:t>Seljuks</a:t>
            </a:r>
            <a:r>
              <a:rPr lang="en-US" dirty="0" smtClean="0"/>
              <a:t> take over holy land of Christians causing call for 1</a:t>
            </a:r>
            <a:r>
              <a:rPr lang="en-US" baseline="30000" dirty="0" smtClean="0"/>
              <a:t>st</a:t>
            </a:r>
            <a:r>
              <a:rPr lang="en-US" dirty="0" smtClean="0"/>
              <a:t> Crusade in 1095</a:t>
            </a:r>
            <a:endParaRPr lang="en-US" dirty="0"/>
          </a:p>
        </p:txBody>
      </p:sp>
      <p:pic>
        <p:nvPicPr>
          <p:cNvPr id="4" name="Picture 4" descr="mch11_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28800" y="3581400"/>
            <a:ext cx="5562600" cy="3045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44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289" y="282911"/>
            <a:ext cx="4495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Muslim Contribution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743200"/>
            <a:ext cx="8305800" cy="4525963"/>
          </a:xfrm>
        </p:spPr>
        <p:txBody>
          <a:bodyPr/>
          <a:lstStyle/>
          <a:p>
            <a:r>
              <a:rPr lang="en-US" sz="2800" dirty="0" smtClean="0"/>
              <a:t>Lots of trade of luxury goods – then weapons</a:t>
            </a:r>
          </a:p>
          <a:p>
            <a:r>
              <a:rPr lang="en-US" sz="2800" u="sng" dirty="0" smtClean="0"/>
              <a:t>Preserved Greek and Roman culture</a:t>
            </a:r>
          </a:p>
          <a:p>
            <a:r>
              <a:rPr lang="en-US" sz="2800" dirty="0" smtClean="0"/>
              <a:t>Medicine, algebra, astrolabe</a:t>
            </a:r>
          </a:p>
          <a:p>
            <a:r>
              <a:rPr lang="en-US" sz="2800" dirty="0" smtClean="0"/>
              <a:t>Banking and “flying money” (i.e. credit)</a:t>
            </a:r>
          </a:p>
          <a:p>
            <a:r>
              <a:rPr lang="en-US" sz="2800" dirty="0" smtClean="0"/>
              <a:t>Women wear </a:t>
            </a:r>
            <a:r>
              <a:rPr lang="en-US" sz="2800" dirty="0" err="1" smtClean="0"/>
              <a:t>burqa</a:t>
            </a:r>
            <a:r>
              <a:rPr lang="en-US" sz="2800" dirty="0" smtClean="0"/>
              <a:t> and are isolated</a:t>
            </a:r>
          </a:p>
          <a:p>
            <a:r>
              <a:rPr lang="en-US" sz="2800" dirty="0" smtClean="0"/>
              <a:t>Art – no images of Allah, geometric designs, attention to mosques – like Dome of Rock in Jerusalem</a:t>
            </a:r>
          </a:p>
          <a:p>
            <a:endParaRPr lang="en-US" dirty="0"/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52400" y="-4038600"/>
            <a:ext cx="8760632" cy="6759002"/>
            <a:chOff x="721" y="816"/>
            <a:chExt cx="3947" cy="3310"/>
          </a:xfrm>
        </p:grpSpPr>
        <p:pic>
          <p:nvPicPr>
            <p:cNvPr id="5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0" y="2869"/>
              <a:ext cx="1888" cy="1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 rot="-5400000">
              <a:off x="-672" y="2209"/>
              <a:ext cx="2881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/>
              <a:r>
                <a:rPr lang="en-US" sz="600">
                  <a:latin typeface="Times New Roman" pitchFamily="18" charset="0"/>
                </a:rPr>
                <a:t>©2004 </a:t>
              </a:r>
              <a:r>
                <a:rPr lang="en-US" sz="800">
                  <a:latin typeface="Times New Roman" pitchFamily="18" charset="0"/>
                </a:rPr>
                <a:t>Wadsworth</a:t>
              </a:r>
              <a:r>
                <a:rPr lang="en-US" sz="600">
                  <a:latin typeface="Times New Roman" pitchFamily="18" charset="0"/>
                </a:rPr>
                <a:t>, a division of Thomson Learning, Inc.  Thomson Learning</a:t>
              </a:r>
              <a:r>
                <a:rPr lang="en-US" sz="600" baseline="-25000">
                  <a:latin typeface="Times New Roman" pitchFamily="18" charset="0"/>
                </a:rPr>
                <a:t>™</a:t>
              </a:r>
              <a:r>
                <a:rPr lang="en-US" sz="600">
                  <a:latin typeface="Times New Roman" pitchFamily="18" charset="0"/>
                </a:rPr>
                <a:t> is a trademark used herein under license.     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3335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One similarity between the Gupta Empire and</a:t>
            </a:r>
          </a:p>
          <a:p>
            <a:pPr marL="0" indent="0">
              <a:buNone/>
            </a:pPr>
            <a:r>
              <a:rPr lang="en-US" dirty="0"/>
              <a:t>the Arab dynasties of the Islamic Golden Age is</a:t>
            </a:r>
          </a:p>
          <a:p>
            <a:pPr marL="0" indent="0">
              <a:buNone/>
            </a:pPr>
            <a:r>
              <a:rPr lang="en-US" dirty="0"/>
              <a:t>that </a:t>
            </a:r>
            <a:r>
              <a:rPr lang="en-US" dirty="0" smtClean="0"/>
              <a:t>they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made advances in mathematics and literature</a:t>
            </a:r>
          </a:p>
          <a:p>
            <a:pPr marL="0" indent="0">
              <a:buNone/>
            </a:pPr>
            <a:r>
              <a:rPr lang="en-US" dirty="0"/>
              <a:t>(2) gained wealth by obtaining gold from the</a:t>
            </a:r>
          </a:p>
          <a:p>
            <a:pPr marL="0" indent="0">
              <a:buNone/>
            </a:pPr>
            <a:r>
              <a:rPr lang="en-US" dirty="0"/>
              <a:t>Americas</a:t>
            </a:r>
          </a:p>
          <a:p>
            <a:pPr marL="0" indent="0">
              <a:buNone/>
            </a:pPr>
            <a:r>
              <a:rPr lang="en-US" dirty="0"/>
              <a:t>(3) stressed the importance of dharma and karma</a:t>
            </a:r>
          </a:p>
          <a:p>
            <a:pPr marL="0" indent="0">
              <a:buNone/>
            </a:pPr>
            <a:r>
              <a:rPr lang="en-US" dirty="0"/>
              <a:t>(4) controlled territories around the Mediterranean</a:t>
            </a:r>
          </a:p>
          <a:p>
            <a:pPr marL="0" indent="0">
              <a:buNone/>
            </a:pPr>
            <a:r>
              <a:rPr lang="en-US" dirty="0"/>
              <a:t>seacoast</a:t>
            </a:r>
          </a:p>
        </p:txBody>
      </p:sp>
    </p:spTree>
    <p:extLst>
      <p:ext uri="{BB962C8B-B14F-4D97-AF65-F5344CB8AC3E}">
        <p14:creationId xmlns:p14="http://schemas.microsoft.com/office/powerpoint/2010/main" val="401676849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• Creation of the House of Wisdom in Baghdad</a:t>
            </a:r>
          </a:p>
          <a:p>
            <a:pPr marL="0" indent="0">
              <a:buNone/>
            </a:pPr>
            <a:r>
              <a:rPr lang="en-US" dirty="0"/>
              <a:t>• Development of algebra</a:t>
            </a:r>
          </a:p>
          <a:p>
            <a:pPr marL="0" indent="0">
              <a:buNone/>
            </a:pPr>
            <a:r>
              <a:rPr lang="en-US" dirty="0"/>
              <a:t>• Use of calligraphy as an art form</a:t>
            </a:r>
          </a:p>
          <a:p>
            <a:pPr marL="0" indent="0">
              <a:buNone/>
            </a:pPr>
            <a:r>
              <a:rPr lang="en-US" dirty="0"/>
              <a:t>Which Golden Age is most closely associated </a:t>
            </a:r>
            <a:r>
              <a:rPr lang="en-US" dirty="0" smtClean="0"/>
              <a:t>with these </a:t>
            </a:r>
            <a:r>
              <a:rPr lang="en-US" dirty="0"/>
              <a:t>achievements?</a:t>
            </a:r>
          </a:p>
          <a:p>
            <a:pPr marL="0" indent="0">
              <a:buNone/>
            </a:pPr>
            <a:r>
              <a:rPr lang="en-US" dirty="0"/>
              <a:t>(1) Islamic </a:t>
            </a:r>
            <a:r>
              <a:rPr lang="en-US" dirty="0" smtClean="0"/>
              <a:t>			(</a:t>
            </a:r>
            <a:r>
              <a:rPr lang="en-US" dirty="0"/>
              <a:t>3) Tang</a:t>
            </a:r>
          </a:p>
          <a:p>
            <a:pPr marL="0" indent="0">
              <a:buNone/>
            </a:pPr>
            <a:r>
              <a:rPr lang="en-US" dirty="0"/>
              <a:t>(2) Gupta </a:t>
            </a:r>
            <a:r>
              <a:rPr lang="en-US" dirty="0" smtClean="0"/>
              <a:t>			(</a:t>
            </a:r>
            <a:r>
              <a:rPr lang="en-US" dirty="0"/>
              <a:t>4) Songhai</a:t>
            </a:r>
          </a:p>
        </p:txBody>
      </p:sp>
    </p:spTree>
    <p:extLst>
      <p:ext uri="{BB962C8B-B14F-4D97-AF65-F5344CB8AC3E}">
        <p14:creationId xmlns:p14="http://schemas.microsoft.com/office/powerpoint/2010/main" val="243840231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Which historical period is associated with the</a:t>
            </a:r>
          </a:p>
          <a:p>
            <a:pPr marL="0" indent="0">
              <a:buNone/>
            </a:pPr>
            <a:r>
              <a:rPr lang="en-US" dirty="0"/>
              <a:t>concept of zero, the development of a handbook </a:t>
            </a:r>
            <a:r>
              <a:rPr lang="en-US" dirty="0" smtClean="0"/>
              <a:t>on medicine</a:t>
            </a:r>
            <a:r>
              <a:rPr lang="en-US" dirty="0"/>
              <a:t>, and the </a:t>
            </a:r>
            <a:r>
              <a:rPr lang="en-US" dirty="0" err="1"/>
              <a:t>Rubaiyat</a:t>
            </a:r>
            <a:r>
              <a:rPr lang="en-US" dirty="0"/>
              <a:t> of Omar Khayyam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European Renaissance</a:t>
            </a:r>
          </a:p>
          <a:p>
            <a:pPr marL="0" indent="0">
              <a:buNone/>
            </a:pPr>
            <a:r>
              <a:rPr lang="en-US" dirty="0"/>
              <a:t>(2) Golden Age of Islam</a:t>
            </a:r>
          </a:p>
          <a:p>
            <a:pPr marL="0" indent="0">
              <a:buNone/>
            </a:pPr>
            <a:r>
              <a:rPr lang="en-US" dirty="0"/>
              <a:t>(3) Songhai Empire</a:t>
            </a:r>
          </a:p>
          <a:p>
            <a:pPr marL="0" indent="0">
              <a:buNone/>
            </a:pPr>
            <a:r>
              <a:rPr lang="en-US" dirty="0"/>
              <a:t>(4) Age of Pericles</a:t>
            </a:r>
          </a:p>
        </p:txBody>
      </p:sp>
    </p:spTree>
    <p:extLst>
      <p:ext uri="{BB962C8B-B14F-4D97-AF65-F5344CB8AC3E}">
        <p14:creationId xmlns:p14="http://schemas.microsoft.com/office/powerpoint/2010/main" val="1689792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Between 500 B.C. and A.D. 1500, the migration</a:t>
            </a:r>
          </a:p>
          <a:p>
            <a:pPr marL="0" indent="0">
              <a:buNone/>
            </a:pPr>
            <a:r>
              <a:rPr lang="en-US" dirty="0"/>
              <a:t>of the Bantu people of Africa led to the diffusion</a:t>
            </a:r>
          </a:p>
          <a:p>
            <a:pPr marL="0" indent="0">
              <a:buNone/>
            </a:pPr>
            <a:r>
              <a:rPr lang="en-US" dirty="0"/>
              <a:t>of</a:t>
            </a:r>
          </a:p>
          <a:p>
            <a:pPr marL="0" indent="0">
              <a:buNone/>
            </a:pPr>
            <a:r>
              <a:rPr lang="en-US" dirty="0"/>
              <a:t>(1) languages and metallurgical skills </a:t>
            </a:r>
          </a:p>
          <a:p>
            <a:pPr marL="0" indent="0">
              <a:buNone/>
            </a:pPr>
            <a:r>
              <a:rPr lang="en-US" dirty="0"/>
              <a:t>(2) porcelain and cannons</a:t>
            </a:r>
          </a:p>
          <a:p>
            <a:pPr marL="0" indent="0">
              <a:buNone/>
            </a:pPr>
            <a:r>
              <a:rPr lang="en-US" dirty="0"/>
              <a:t>(3) camels and Islam</a:t>
            </a:r>
          </a:p>
          <a:p>
            <a:pPr marL="0" indent="0">
              <a:buNone/>
            </a:pPr>
            <a:r>
              <a:rPr lang="en-US" dirty="0"/>
              <a:t>(4) cuneiform and galley ships</a:t>
            </a:r>
          </a:p>
        </p:txBody>
      </p:sp>
    </p:spTree>
    <p:extLst>
      <p:ext uri="{BB962C8B-B14F-4D97-AF65-F5344CB8AC3E}">
        <p14:creationId xmlns:p14="http://schemas.microsoft.com/office/powerpoint/2010/main" val="200842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Which statement about the Islamic Golden Age </a:t>
            </a:r>
            <a:r>
              <a:rPr lang="en-US" dirty="0" smtClean="0"/>
              <a:t>is a </a:t>
            </a:r>
            <a:r>
              <a:rPr lang="en-US" dirty="0"/>
              <a:t>fact rather than an opinion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Islamic medicine was more advanced </a:t>
            </a:r>
            <a:r>
              <a:rPr lang="en-US" dirty="0" smtClean="0"/>
              <a:t>than Chinese </a:t>
            </a:r>
            <a:r>
              <a:rPr lang="en-US" dirty="0"/>
              <a:t>medicine.</a:t>
            </a:r>
          </a:p>
          <a:p>
            <a:pPr marL="0" indent="0">
              <a:buNone/>
            </a:pPr>
            <a:r>
              <a:rPr lang="en-US" dirty="0"/>
              <a:t>(2) Poetry and literature were more </a:t>
            </a:r>
            <a:r>
              <a:rPr lang="en-US" dirty="0" smtClean="0"/>
              <a:t>important fields </a:t>
            </a:r>
            <a:r>
              <a:rPr lang="en-US" dirty="0"/>
              <a:t>of study for Muslims than </a:t>
            </a:r>
            <a:r>
              <a:rPr lang="en-US" dirty="0" smtClean="0"/>
              <a:t>was mathematics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(3) Knowledge of astronomy was used </a:t>
            </a:r>
            <a:r>
              <a:rPr lang="en-US" dirty="0" smtClean="0"/>
              <a:t>by Muslims </a:t>
            </a:r>
            <a:r>
              <a:rPr lang="en-US" dirty="0"/>
              <a:t>to fulfill religious obligations.</a:t>
            </a:r>
          </a:p>
          <a:p>
            <a:pPr marL="0" indent="0">
              <a:buNone/>
            </a:pPr>
            <a:r>
              <a:rPr lang="en-US" dirty="0"/>
              <a:t>(4) Islamic philosophies relied less on </a:t>
            </a:r>
            <a:r>
              <a:rPr lang="en-US" dirty="0" smtClean="0"/>
              <a:t>Greek philosophical </a:t>
            </a:r>
            <a:r>
              <a:rPr lang="en-US" dirty="0"/>
              <a:t>masters than on </a:t>
            </a:r>
            <a:r>
              <a:rPr lang="en-US" dirty="0" smtClean="0"/>
              <a:t>Indian philosophical </a:t>
            </a:r>
            <a:r>
              <a:rPr lang="en-US" dirty="0"/>
              <a:t>masters.</a:t>
            </a:r>
          </a:p>
        </p:txBody>
      </p:sp>
    </p:spTree>
    <p:extLst>
      <p:ext uri="{BB962C8B-B14F-4D97-AF65-F5344CB8AC3E}">
        <p14:creationId xmlns:p14="http://schemas.microsoft.com/office/powerpoint/2010/main" val="122508392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Which achievements are most closely </a:t>
            </a:r>
            <a:r>
              <a:rPr lang="en-US" dirty="0" smtClean="0"/>
              <a:t>associated with </a:t>
            </a:r>
            <a:r>
              <a:rPr lang="en-US" dirty="0"/>
              <a:t>the Golden Age of Islamic culture?</a:t>
            </a:r>
          </a:p>
          <a:p>
            <a:pPr marL="0" indent="0">
              <a:buNone/>
            </a:pPr>
            <a:r>
              <a:rPr lang="en-US" dirty="0"/>
              <a:t>(1) mosques, medical books, and algebra</a:t>
            </a:r>
          </a:p>
          <a:p>
            <a:pPr marL="0" indent="0">
              <a:buNone/>
            </a:pPr>
            <a:r>
              <a:rPr lang="en-US" dirty="0"/>
              <a:t>(2) gunpowder, pagodas, and silk</a:t>
            </a:r>
          </a:p>
          <a:p>
            <a:pPr marL="0" indent="0">
              <a:buNone/>
            </a:pPr>
            <a:r>
              <a:rPr lang="en-US" dirty="0"/>
              <a:t>(3) aqueducts, roads, and polytheistic temples </a:t>
            </a:r>
          </a:p>
          <a:p>
            <a:pPr marL="0" indent="0">
              <a:buNone/>
            </a:pPr>
            <a:r>
              <a:rPr lang="en-US" dirty="0"/>
              <a:t>(4) columns, theory of a sun-centered </a:t>
            </a:r>
            <a:r>
              <a:rPr lang="en-US" dirty="0" smtClean="0"/>
              <a:t>universe, and democracy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Which </a:t>
            </a:r>
            <a:r>
              <a:rPr lang="en-US" dirty="0"/>
              <a:t>statement accurately describes the </a:t>
            </a:r>
            <a:r>
              <a:rPr lang="en-US" dirty="0" smtClean="0"/>
              <a:t>actions of </a:t>
            </a:r>
            <a:r>
              <a:rPr lang="en-US" dirty="0"/>
              <a:t>Muslims during the Crusades?</a:t>
            </a:r>
          </a:p>
          <a:p>
            <a:pPr marL="0" indent="0">
              <a:buNone/>
            </a:pPr>
            <a:r>
              <a:rPr lang="en-US" dirty="0"/>
              <a:t>(1) Most Muslims converted to Christianity.</a:t>
            </a:r>
          </a:p>
          <a:p>
            <a:pPr marL="0" indent="0">
              <a:buNone/>
            </a:pPr>
            <a:r>
              <a:rPr lang="en-US" dirty="0"/>
              <a:t>(2) Muslims attacked and </a:t>
            </a:r>
            <a:r>
              <a:rPr lang="en-US" dirty="0" smtClean="0"/>
              <a:t>conquered Constantinople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(3) Muslims defended Jerusalem because it </a:t>
            </a:r>
            <a:r>
              <a:rPr lang="en-US" dirty="0" smtClean="0"/>
              <a:t>was sacred </a:t>
            </a:r>
            <a:r>
              <a:rPr lang="en-US" dirty="0"/>
              <a:t>to them.</a:t>
            </a:r>
          </a:p>
          <a:p>
            <a:pPr marL="0" indent="0">
              <a:buNone/>
            </a:pPr>
            <a:r>
              <a:rPr lang="en-US" dirty="0"/>
              <a:t>(4) Many Muslims visited Europe for the </a:t>
            </a:r>
            <a:r>
              <a:rPr lang="en-US" dirty="0" smtClean="0"/>
              <a:t>first time </a:t>
            </a:r>
            <a:r>
              <a:rPr lang="en-US" dirty="0"/>
              <a:t>to obtain luxury goods.</a:t>
            </a:r>
          </a:p>
        </p:txBody>
      </p:sp>
    </p:spTree>
    <p:extLst>
      <p:ext uri="{BB962C8B-B14F-4D97-AF65-F5344CB8AC3E}">
        <p14:creationId xmlns:p14="http://schemas.microsoft.com/office/powerpoint/2010/main" val="174758123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• Islamic scholars made significant </a:t>
            </a:r>
            <a:r>
              <a:rPr lang="en-US" dirty="0" smtClean="0"/>
              <a:t>contributions to </a:t>
            </a:r>
            <a:r>
              <a:rPr lang="en-US" dirty="0"/>
              <a:t>astronomy.</a:t>
            </a:r>
          </a:p>
          <a:p>
            <a:pPr marL="0" indent="0">
              <a:buNone/>
            </a:pPr>
            <a:r>
              <a:rPr lang="en-US" dirty="0"/>
              <a:t>• Muslim architects excelled in design.</a:t>
            </a:r>
          </a:p>
          <a:p>
            <a:pPr marL="0" indent="0">
              <a:buNone/>
            </a:pPr>
            <a:r>
              <a:rPr lang="en-US" dirty="0"/>
              <a:t>• Schools and libraries were built in </a:t>
            </a:r>
            <a:r>
              <a:rPr lang="en-US" dirty="0" smtClean="0"/>
              <a:t>Islamic urban </a:t>
            </a:r>
            <a:r>
              <a:rPr lang="en-US" dirty="0"/>
              <a:t>centers.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Which </a:t>
            </a:r>
            <a:r>
              <a:rPr lang="en-US" dirty="0"/>
              <a:t>conclusion about Islamic society during </a:t>
            </a:r>
            <a:r>
              <a:rPr lang="en-US" dirty="0" smtClean="0"/>
              <a:t>its Golden </a:t>
            </a:r>
            <a:r>
              <a:rPr lang="en-US" dirty="0"/>
              <a:t>Age can best be supported by </a:t>
            </a:r>
            <a:r>
              <a:rPr lang="en-US" dirty="0" smtClean="0"/>
              <a:t>these statements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dirty="0"/>
              <a:t>(1) Social status of Muslims was determined </a:t>
            </a:r>
            <a:r>
              <a:rPr lang="en-US" dirty="0" smtClean="0"/>
              <a:t>at birth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(2) Achievements relied on a knowledge of </a:t>
            </a:r>
            <a:r>
              <a:rPr lang="en-US" dirty="0" smtClean="0"/>
              <a:t>math and </a:t>
            </a:r>
            <a:r>
              <a:rPr lang="en-US" dirty="0"/>
              <a:t>science.</a:t>
            </a:r>
          </a:p>
          <a:p>
            <a:pPr marL="0" indent="0">
              <a:buNone/>
            </a:pPr>
            <a:r>
              <a:rPr lang="en-US" dirty="0"/>
              <a:t>(3) People of diverse faiths were required </a:t>
            </a:r>
            <a:r>
              <a:rPr lang="en-US" dirty="0" smtClean="0"/>
              <a:t>to convert </a:t>
            </a:r>
            <a:r>
              <a:rPr lang="en-US" dirty="0"/>
              <a:t>to Islam.</a:t>
            </a:r>
          </a:p>
          <a:p>
            <a:pPr marL="0" indent="0">
              <a:buNone/>
            </a:pPr>
            <a:r>
              <a:rPr lang="en-US" dirty="0"/>
              <a:t>(4) Cities developed self-sufficient economies.</a:t>
            </a:r>
          </a:p>
        </p:txBody>
      </p:sp>
    </p:spTree>
    <p:extLst>
      <p:ext uri="{BB962C8B-B14F-4D97-AF65-F5344CB8AC3E}">
        <p14:creationId xmlns:p14="http://schemas.microsoft.com/office/powerpoint/2010/main" val="150356536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Byzantine Europe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/>
          <a:lstStyle/>
          <a:p>
            <a:r>
              <a:rPr lang="en-US" sz="2800" dirty="0" smtClean="0"/>
              <a:t>Eastern half of Roman Empire</a:t>
            </a:r>
          </a:p>
          <a:p>
            <a:r>
              <a:rPr lang="en-US" sz="2800" dirty="0" smtClean="0"/>
              <a:t>Capital at Constantinople – </a:t>
            </a:r>
            <a:r>
              <a:rPr lang="en-US" sz="2800" u="sng" dirty="0" smtClean="0"/>
              <a:t>strategic</a:t>
            </a:r>
            <a:r>
              <a:rPr lang="en-US" sz="2800" dirty="0" smtClean="0"/>
              <a:t> location for control of Black Sea and Mediterranean trade.</a:t>
            </a:r>
          </a:p>
          <a:p>
            <a:r>
              <a:rPr lang="en-US" sz="2800" u="sng" dirty="0" smtClean="0"/>
              <a:t>Preserved Greek and Roman </a:t>
            </a:r>
            <a:r>
              <a:rPr lang="en-US" u="sng" dirty="0" smtClean="0"/>
              <a:t>culture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Justinian’s Code of Law </a:t>
            </a:r>
            <a:r>
              <a:rPr lang="en-US" dirty="0" smtClean="0"/>
              <a:t>and built </a:t>
            </a:r>
            <a:r>
              <a:rPr lang="en-US" u="sng" dirty="0" err="1" smtClean="0"/>
              <a:t>Hagia</a:t>
            </a:r>
            <a:r>
              <a:rPr lang="en-US" u="sng" dirty="0" smtClean="0"/>
              <a:t> Sophia</a:t>
            </a:r>
            <a:endParaRPr lang="en-US" u="sng" dirty="0"/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4529622" y="3581400"/>
            <a:ext cx="4233378" cy="3352800"/>
            <a:chOff x="729" y="282"/>
            <a:chExt cx="4695" cy="3126"/>
          </a:xfrm>
        </p:grpSpPr>
        <p:pic>
          <p:nvPicPr>
            <p:cNvPr id="6" name="Picture 5" descr="Byzantine Empire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6" y="282"/>
              <a:ext cx="4608" cy="3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 rot="-5400000">
              <a:off x="-657" y="1818"/>
              <a:ext cx="2881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sz="600">
                  <a:latin typeface="Times" pitchFamily="18" charset="0"/>
                </a:rPr>
                <a:t>©2003 </a:t>
              </a:r>
              <a:r>
                <a:rPr lang="en-US" sz="800">
                  <a:latin typeface="Times" pitchFamily="18" charset="0"/>
                </a:rPr>
                <a:t>Wadsworth</a:t>
              </a:r>
              <a:r>
                <a:rPr lang="en-US" sz="600">
                  <a:latin typeface="Times" pitchFamily="18" charset="0"/>
                </a:rPr>
                <a:t>, a division of Thomson Learning, Inc.  Thomson Learning</a:t>
              </a:r>
              <a:r>
                <a:rPr lang="en-US" sz="600" baseline="-25000">
                  <a:latin typeface="Times" pitchFamily="18" charset="0"/>
                </a:rPr>
                <a:t>™</a:t>
              </a:r>
              <a:r>
                <a:rPr lang="en-US" sz="600">
                  <a:latin typeface="Times" pitchFamily="18" charset="0"/>
                </a:rPr>
                <a:t> is a trademark used herein under license.</a:t>
              </a:r>
            </a:p>
          </p:txBody>
        </p:sp>
      </p:grpSp>
      <p:pic>
        <p:nvPicPr>
          <p:cNvPr id="8" name="Picture 8" descr="http://www.personal.psu.edu/faculty/d/g/dga11/constantinopl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159118"/>
            <a:ext cx="3016679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148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3577459" y="2857500"/>
            <a:ext cx="8229600" cy="1143000"/>
          </a:xfrm>
        </p:spPr>
        <p:txBody>
          <a:bodyPr/>
          <a:lstStyle/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600200"/>
            <a:ext cx="7315200" cy="45259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025" y="628650"/>
            <a:ext cx="7219950" cy="560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342663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Which historic figure is correctly paired with the</a:t>
            </a:r>
          </a:p>
          <a:p>
            <a:pPr marL="0" indent="0">
              <a:buNone/>
            </a:pPr>
            <a:r>
              <a:rPr lang="en-US" dirty="0"/>
              <a:t>empire he ruled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Charlemagne — Spanish Empire</a:t>
            </a:r>
          </a:p>
          <a:p>
            <a:pPr marL="0" indent="0">
              <a:buNone/>
            </a:pPr>
            <a:r>
              <a:rPr lang="en-US" dirty="0"/>
              <a:t>(2) Peter the Great — Ottoman Empire</a:t>
            </a:r>
          </a:p>
          <a:p>
            <a:pPr marL="0" indent="0">
              <a:buNone/>
            </a:pPr>
            <a:r>
              <a:rPr lang="en-US" dirty="0"/>
              <a:t>(3) Justinian — Byzantine Empire</a:t>
            </a:r>
          </a:p>
          <a:p>
            <a:pPr marL="0" indent="0">
              <a:buNone/>
            </a:pPr>
            <a:r>
              <a:rPr lang="en-US" dirty="0"/>
              <a:t>(4) </a:t>
            </a:r>
            <a:r>
              <a:rPr lang="en-US" dirty="0" err="1"/>
              <a:t>Sulieman</a:t>
            </a:r>
            <a:r>
              <a:rPr lang="en-US" dirty="0"/>
              <a:t> the Magnificent — Russian Empire</a:t>
            </a:r>
          </a:p>
        </p:txBody>
      </p:sp>
    </p:spTree>
    <p:extLst>
      <p:ext uri="{BB962C8B-B14F-4D97-AF65-F5344CB8AC3E}">
        <p14:creationId xmlns:p14="http://schemas.microsoft.com/office/powerpoint/2010/main" val="124268692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Which development is most closely associated</a:t>
            </a:r>
          </a:p>
          <a:p>
            <a:pPr marL="0" indent="0">
              <a:buNone/>
            </a:pPr>
            <a:r>
              <a:rPr lang="en-US" dirty="0"/>
              <a:t>with the beginning of the Byzantine Empire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emergence of the Russian Orthodox Church</a:t>
            </a:r>
          </a:p>
          <a:p>
            <a:pPr marL="0" indent="0">
              <a:buNone/>
            </a:pPr>
            <a:r>
              <a:rPr lang="en-US" dirty="0"/>
              <a:t>(2) division of the Roman Empire</a:t>
            </a:r>
          </a:p>
          <a:p>
            <a:pPr marL="0" indent="0">
              <a:buNone/>
            </a:pPr>
            <a:r>
              <a:rPr lang="en-US" dirty="0"/>
              <a:t>(3) building of the </a:t>
            </a:r>
            <a:r>
              <a:rPr lang="en-US" dirty="0" err="1"/>
              <a:t>Hagia</a:t>
            </a:r>
            <a:r>
              <a:rPr lang="en-US" dirty="0"/>
              <a:t> Sophia</a:t>
            </a:r>
          </a:p>
          <a:p>
            <a:pPr marL="0" indent="0">
              <a:buNone/>
            </a:pPr>
            <a:r>
              <a:rPr lang="en-US" dirty="0"/>
              <a:t>(4) fall of Constantinople</a:t>
            </a:r>
          </a:p>
        </p:txBody>
      </p:sp>
    </p:spTree>
    <p:extLst>
      <p:ext uri="{BB962C8B-B14F-4D97-AF65-F5344CB8AC3E}">
        <p14:creationId xmlns:p14="http://schemas.microsoft.com/office/powerpoint/2010/main" val="258838771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Which region had the greatest influence on the</a:t>
            </a:r>
          </a:p>
          <a:p>
            <a:pPr marL="0" indent="0">
              <a:buNone/>
            </a:pPr>
            <a:r>
              <a:rPr lang="en-US" dirty="0"/>
              <a:t>historical and cultural development of the</a:t>
            </a:r>
          </a:p>
          <a:p>
            <a:pPr marL="0" indent="0">
              <a:buNone/>
            </a:pPr>
            <a:r>
              <a:rPr lang="en-US" dirty="0"/>
              <a:t>Byzantine Empire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Mesoamerica </a:t>
            </a:r>
            <a:r>
              <a:rPr lang="en-US" dirty="0" smtClean="0"/>
              <a:t>	(</a:t>
            </a:r>
            <a:r>
              <a:rPr lang="en-US" dirty="0"/>
              <a:t>3) Rome</a:t>
            </a:r>
          </a:p>
          <a:p>
            <a:pPr marL="0" indent="0">
              <a:buNone/>
            </a:pPr>
            <a:r>
              <a:rPr lang="en-US" dirty="0"/>
              <a:t>(2) India </a:t>
            </a:r>
            <a:r>
              <a:rPr lang="en-US" dirty="0" smtClean="0"/>
              <a:t>			(</a:t>
            </a:r>
            <a:r>
              <a:rPr lang="en-US" dirty="0"/>
              <a:t>4) Egypt</a:t>
            </a:r>
          </a:p>
        </p:txBody>
      </p:sp>
    </p:spTree>
    <p:extLst>
      <p:ext uri="{BB962C8B-B14F-4D97-AF65-F5344CB8AC3E}">
        <p14:creationId xmlns:p14="http://schemas.microsoft.com/office/powerpoint/2010/main" val="205792309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Which sequence places these laws in the correct</a:t>
            </a:r>
          </a:p>
          <a:p>
            <a:pPr marL="0" indent="0">
              <a:buNone/>
            </a:pPr>
            <a:r>
              <a:rPr lang="en-US" dirty="0"/>
              <a:t>chronological order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Code of Hammurabi → Justinian Code </a:t>
            </a:r>
            <a:r>
              <a:rPr lang="en-US" dirty="0" smtClean="0"/>
              <a:t>→Napoleonic </a:t>
            </a:r>
            <a:r>
              <a:rPr lang="en-US" dirty="0"/>
              <a:t>Code → Twelve Tables</a:t>
            </a:r>
          </a:p>
          <a:p>
            <a:pPr marL="0" indent="0">
              <a:buNone/>
            </a:pPr>
            <a:r>
              <a:rPr lang="en-US" dirty="0"/>
              <a:t>(2) Justinian Code → Twelve Tables </a:t>
            </a:r>
            <a:r>
              <a:rPr lang="en-US" dirty="0" smtClean="0"/>
              <a:t>→Napoleonic </a:t>
            </a:r>
            <a:r>
              <a:rPr lang="en-US" dirty="0"/>
              <a:t>Code → Code of Hammurabi</a:t>
            </a:r>
          </a:p>
          <a:p>
            <a:pPr marL="0" indent="0">
              <a:buNone/>
            </a:pPr>
            <a:r>
              <a:rPr lang="en-US" dirty="0"/>
              <a:t>(3) Code of Hammurabi → Twelve Tables </a:t>
            </a:r>
            <a:r>
              <a:rPr lang="en-US" dirty="0" smtClean="0"/>
              <a:t>→Justinian </a:t>
            </a:r>
            <a:r>
              <a:rPr lang="en-US" dirty="0"/>
              <a:t>Code → Napoleonic Code</a:t>
            </a:r>
          </a:p>
          <a:p>
            <a:pPr marL="0" indent="0">
              <a:buNone/>
            </a:pPr>
            <a:r>
              <a:rPr lang="en-US" dirty="0"/>
              <a:t>(4) Twelve Tables → Napoleonic Code → </a:t>
            </a:r>
            <a:r>
              <a:rPr lang="en-US" dirty="0" smtClean="0"/>
              <a:t>Code of </a:t>
            </a:r>
            <a:r>
              <a:rPr lang="en-US" dirty="0"/>
              <a:t>Hammurabi → Justinian Code</a:t>
            </a:r>
          </a:p>
        </p:txBody>
      </p:sp>
    </p:spTree>
    <p:extLst>
      <p:ext uri="{BB962C8B-B14F-4D97-AF65-F5344CB8AC3E}">
        <p14:creationId xmlns:p14="http://schemas.microsoft.com/office/powerpoint/2010/main" val="353958234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 The strategic location of the Byzantine Empire</a:t>
            </a:r>
          </a:p>
          <a:p>
            <a:pPr marL="0" indent="0">
              <a:buNone/>
            </a:pPr>
            <a:r>
              <a:rPr lang="en-US" dirty="0"/>
              <a:t>allowed control of the key trade routes between</a:t>
            </a:r>
          </a:p>
          <a:p>
            <a:pPr marL="0" indent="0">
              <a:buNone/>
            </a:pPr>
            <a:r>
              <a:rPr lang="en-US" dirty="0" smtClean="0"/>
              <a:t>The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South China Sea and the Strait of Malacca</a:t>
            </a:r>
          </a:p>
          <a:p>
            <a:pPr marL="0" indent="0">
              <a:buNone/>
            </a:pPr>
            <a:r>
              <a:rPr lang="en-US" dirty="0"/>
              <a:t>(2) Caspian Sea and the Indian Ocean</a:t>
            </a:r>
          </a:p>
          <a:p>
            <a:pPr marL="0" indent="0">
              <a:buNone/>
            </a:pPr>
            <a:r>
              <a:rPr lang="en-US" dirty="0"/>
              <a:t>(3) North Sea and the English Channel</a:t>
            </a:r>
          </a:p>
          <a:p>
            <a:pPr marL="0" indent="0">
              <a:buNone/>
            </a:pPr>
            <a:r>
              <a:rPr lang="en-US" dirty="0"/>
              <a:t>(4) Black Sea and the Mediterranean Sea</a:t>
            </a:r>
          </a:p>
        </p:txBody>
      </p:sp>
    </p:spTree>
    <p:extLst>
      <p:ext uri="{BB962C8B-B14F-4D97-AF65-F5344CB8AC3E}">
        <p14:creationId xmlns:p14="http://schemas.microsoft.com/office/powerpoint/2010/main" val="6945831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Which movement of African people </a:t>
            </a:r>
            <a:r>
              <a:rPr lang="en-US" dirty="0" smtClean="0"/>
              <a:t>was primarily </a:t>
            </a:r>
            <a:r>
              <a:rPr lang="en-US" dirty="0"/>
              <a:t>caused by changes in climate </a:t>
            </a:r>
            <a:r>
              <a:rPr lang="en-US" dirty="0" smtClean="0"/>
              <a:t>and vegetation?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migration of the Bantu people out of West</a:t>
            </a:r>
          </a:p>
          <a:p>
            <a:pPr marL="0" indent="0">
              <a:buNone/>
            </a:pPr>
            <a:r>
              <a:rPr lang="en-US" dirty="0"/>
              <a:t>Africa in 1000 B.C.</a:t>
            </a:r>
          </a:p>
          <a:p>
            <a:pPr marL="0" indent="0">
              <a:buNone/>
            </a:pPr>
            <a:r>
              <a:rPr lang="en-US" dirty="0"/>
              <a:t>(2) journey of Mansa Musa’s followers to Mecca</a:t>
            </a:r>
          </a:p>
          <a:p>
            <a:pPr marL="0" indent="0">
              <a:buNone/>
            </a:pPr>
            <a:r>
              <a:rPr lang="en-US" dirty="0"/>
              <a:t>in 1324</a:t>
            </a:r>
          </a:p>
          <a:p>
            <a:pPr marL="0" indent="0">
              <a:buNone/>
            </a:pPr>
            <a:r>
              <a:rPr lang="en-US" dirty="0"/>
              <a:t>(3) resettlement of the Zulus within South Africa</a:t>
            </a:r>
          </a:p>
          <a:p>
            <a:pPr marL="0" indent="0">
              <a:buNone/>
            </a:pPr>
            <a:r>
              <a:rPr lang="en-US" dirty="0"/>
              <a:t>in 1843</a:t>
            </a:r>
          </a:p>
          <a:p>
            <a:pPr marL="0" indent="0">
              <a:buNone/>
            </a:pPr>
            <a:r>
              <a:rPr lang="en-US" dirty="0"/>
              <a:t>(4) flight of the Tutsis from Rwanda in 1994</a:t>
            </a:r>
          </a:p>
        </p:txBody>
      </p:sp>
    </p:spTree>
    <p:extLst>
      <p:ext uri="{BB962C8B-B14F-4D97-AF65-F5344CB8AC3E}">
        <p14:creationId xmlns:p14="http://schemas.microsoft.com/office/powerpoint/2010/main" val="3243134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Byzantine Influence on Russia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Orthodox Christian </a:t>
            </a:r>
            <a:r>
              <a:rPr lang="en-US" sz="2400" dirty="0" smtClean="0"/>
              <a:t>schism with Catholic church in 1054.</a:t>
            </a:r>
          </a:p>
          <a:p>
            <a:r>
              <a:rPr lang="en-US" sz="2400" dirty="0" smtClean="0"/>
              <a:t>Russian Vikings convert – St. Cyril creates </a:t>
            </a:r>
            <a:r>
              <a:rPr lang="en-US" sz="2400" dirty="0" smtClean="0">
                <a:solidFill>
                  <a:srgbClr val="FF0000"/>
                </a:solidFill>
              </a:rPr>
              <a:t>alphabet</a:t>
            </a:r>
            <a:r>
              <a:rPr lang="en-US" sz="2400" dirty="0" smtClean="0"/>
              <a:t> for them, gain title “Czar” and autocratic (absolutist) power</a:t>
            </a:r>
          </a:p>
          <a:p>
            <a:r>
              <a:rPr lang="en-US" sz="2400" dirty="0" smtClean="0"/>
              <a:t>1095 threatened by </a:t>
            </a:r>
            <a:r>
              <a:rPr lang="en-US" sz="2400" dirty="0" err="1" smtClean="0"/>
              <a:t>Seljuks</a:t>
            </a:r>
            <a:r>
              <a:rPr lang="en-US" sz="2400" dirty="0" smtClean="0"/>
              <a:t> – ask for help from Catholic Pope Urban II</a:t>
            </a:r>
          </a:p>
          <a:p>
            <a:r>
              <a:rPr lang="en-US" sz="2400" dirty="0" smtClean="0"/>
              <a:t>1453 – Ottoman, Mehmet II, destroys </a:t>
            </a:r>
            <a:r>
              <a:rPr lang="en-US" sz="2400" dirty="0" smtClean="0">
                <a:solidFill>
                  <a:srgbClr val="FF0000"/>
                </a:solidFill>
              </a:rPr>
              <a:t>Constantinople</a:t>
            </a:r>
            <a:r>
              <a:rPr lang="en-US" sz="2400" dirty="0" smtClean="0"/>
              <a:t> with cannon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026" name="Picture 2" descr="http://www.teslasociety.com/pictures/Roman%20Empire%20Images/RomanEmpire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038600"/>
            <a:ext cx="4476750" cy="2585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457200" y="4953000"/>
            <a:ext cx="2895600" cy="1447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Hagia</a:t>
            </a:r>
            <a:r>
              <a:rPr lang="en-US" dirty="0" smtClean="0"/>
              <a:t> Sophia now turned into mosque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3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2012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Byzantine Empire influenced </a:t>
            </a:r>
            <a:r>
              <a:rPr lang="en-US" dirty="0" smtClean="0"/>
              <a:t>the development of </a:t>
            </a:r>
            <a:r>
              <a:rPr lang="en-US" dirty="0"/>
              <a:t>Russia </a:t>
            </a:r>
            <a:r>
              <a:rPr lang="en-US" dirty="0" smtClean="0"/>
              <a:t>by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(1) preventing Mongol invasions</a:t>
            </a:r>
          </a:p>
          <a:p>
            <a:r>
              <a:rPr lang="en-US" dirty="0"/>
              <a:t>(2) destroying the power of the legislature</a:t>
            </a:r>
          </a:p>
          <a:p>
            <a:r>
              <a:rPr lang="en-US" dirty="0"/>
              <a:t>(3) establishing the potato as a staple food</a:t>
            </a:r>
          </a:p>
          <a:p>
            <a:r>
              <a:rPr lang="en-US" dirty="0"/>
              <a:t>(4) introducing Eastern Orthodox beliefs</a:t>
            </a:r>
          </a:p>
        </p:txBody>
      </p:sp>
    </p:spTree>
    <p:extLst>
      <p:ext uri="{BB962C8B-B14F-4D97-AF65-F5344CB8AC3E}">
        <p14:creationId xmlns:p14="http://schemas.microsoft.com/office/powerpoint/2010/main" val="347624440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• Cyrillic alphabet adopted for use in Russia.</a:t>
            </a:r>
          </a:p>
          <a:p>
            <a:pPr marL="0" indent="0">
              <a:buNone/>
            </a:pPr>
            <a:r>
              <a:rPr lang="en-US" dirty="0"/>
              <a:t>• Russians accepted the teachings of the</a:t>
            </a:r>
          </a:p>
          <a:p>
            <a:pPr marL="0" indent="0">
              <a:buNone/>
            </a:pPr>
            <a:r>
              <a:rPr lang="en-US" dirty="0"/>
              <a:t>Orthodox Christian Church.</a:t>
            </a:r>
          </a:p>
          <a:p>
            <a:pPr marL="0" indent="0">
              <a:buNone/>
            </a:pPr>
            <a:r>
              <a:rPr lang="en-US" dirty="0"/>
              <a:t>• Onion-shaped domes dotted the skyline </a:t>
            </a:r>
            <a:r>
              <a:rPr lang="en-US" dirty="0" smtClean="0"/>
              <a:t>of </a:t>
            </a:r>
            <a:r>
              <a:rPr lang="en-US" dirty="0" err="1" smtClean="0"/>
              <a:t>Kievan</a:t>
            </a:r>
            <a:r>
              <a:rPr lang="en-US" dirty="0" smtClean="0"/>
              <a:t> </a:t>
            </a:r>
            <a:r>
              <a:rPr lang="en-US" dirty="0"/>
              <a:t>Russia.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Which </a:t>
            </a:r>
            <a:r>
              <a:rPr lang="en-US" dirty="0"/>
              <a:t>term is most closely associated with these</a:t>
            </a:r>
          </a:p>
          <a:p>
            <a:pPr marL="0" indent="0">
              <a:buNone/>
            </a:pPr>
            <a:r>
              <a:rPr lang="en-US" dirty="0"/>
              <a:t>statements?</a:t>
            </a:r>
          </a:p>
          <a:p>
            <a:pPr marL="0" indent="0">
              <a:buNone/>
            </a:pPr>
            <a:r>
              <a:rPr lang="en-US" dirty="0"/>
              <a:t>(1) ethnocentrism </a:t>
            </a:r>
            <a:r>
              <a:rPr lang="en-US" dirty="0" smtClean="0"/>
              <a:t>		(</a:t>
            </a:r>
            <a:r>
              <a:rPr lang="en-US" dirty="0"/>
              <a:t>3) cultural diffusion</a:t>
            </a:r>
          </a:p>
          <a:p>
            <a:pPr marL="0" indent="0">
              <a:buNone/>
            </a:pPr>
            <a:r>
              <a:rPr lang="en-US" dirty="0"/>
              <a:t>(2) interdependence </a:t>
            </a:r>
            <a:r>
              <a:rPr lang="en-US" dirty="0" smtClean="0"/>
              <a:t>		(</a:t>
            </a:r>
            <a:r>
              <a:rPr lang="en-US" dirty="0"/>
              <a:t>4) colonialism</a:t>
            </a:r>
          </a:p>
        </p:txBody>
      </p:sp>
    </p:spTree>
    <p:extLst>
      <p:ext uri="{BB962C8B-B14F-4D97-AF65-F5344CB8AC3E}">
        <p14:creationId xmlns:p14="http://schemas.microsoft.com/office/powerpoint/2010/main" val="9140367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In what way did the rivers of Russia influence its</a:t>
            </a:r>
          </a:p>
          <a:p>
            <a:pPr marL="0" indent="0">
              <a:buNone/>
            </a:pPr>
            <a:r>
              <a:rPr lang="en-US" dirty="0"/>
              <a:t>history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They provided a network for trade </a:t>
            </a:r>
            <a:r>
              <a:rPr lang="en-US" dirty="0" smtClean="0"/>
              <a:t>between the </a:t>
            </a:r>
            <a:r>
              <a:rPr lang="en-US" dirty="0"/>
              <a:t>Byzantine Empire and Russia.</a:t>
            </a:r>
          </a:p>
          <a:p>
            <a:pPr marL="0" indent="0">
              <a:buNone/>
            </a:pPr>
            <a:r>
              <a:rPr lang="en-US" dirty="0"/>
              <a:t>(2) They allowed Japan to defeat Russia in </a:t>
            </a:r>
            <a:r>
              <a:rPr lang="en-US" dirty="0" smtClean="0"/>
              <a:t>the Russo-Japanese </a:t>
            </a:r>
            <a:r>
              <a:rPr lang="en-US" dirty="0"/>
              <a:t>War.</a:t>
            </a:r>
          </a:p>
          <a:p>
            <a:pPr marL="0" indent="0">
              <a:buNone/>
            </a:pPr>
            <a:r>
              <a:rPr lang="en-US" dirty="0"/>
              <a:t>(3) They were used by Napoleon to </a:t>
            </a:r>
            <a:r>
              <a:rPr lang="en-US" dirty="0" smtClean="0"/>
              <a:t>invade Russia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(4) They gave the Mongols a route to </a:t>
            </a:r>
            <a:r>
              <a:rPr lang="en-US" dirty="0" smtClean="0"/>
              <a:t>conquer Russia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3774200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Russian Orthodox Church developed as a</a:t>
            </a:r>
          </a:p>
          <a:p>
            <a:pPr marL="0" indent="0">
              <a:buNone/>
            </a:pPr>
            <a:r>
              <a:rPr lang="en-US" dirty="0"/>
              <a:t>result of Russia’s cultural interactions with which</a:t>
            </a:r>
          </a:p>
          <a:p>
            <a:pPr marL="0" indent="0">
              <a:buNone/>
            </a:pPr>
            <a:r>
              <a:rPr lang="en-US" dirty="0"/>
              <a:t>group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Byzantines </a:t>
            </a:r>
            <a:r>
              <a:rPr lang="en-US" dirty="0" smtClean="0"/>
              <a:t>			(</a:t>
            </a:r>
            <a:r>
              <a:rPr lang="en-US" dirty="0"/>
              <a:t>3) Vikings</a:t>
            </a:r>
          </a:p>
          <a:p>
            <a:pPr marL="0" indent="0">
              <a:buNone/>
            </a:pPr>
            <a:r>
              <a:rPr lang="en-US" dirty="0"/>
              <a:t>(2) Muslims </a:t>
            </a:r>
            <a:r>
              <a:rPr lang="en-US" dirty="0" smtClean="0"/>
              <a:t>			(</a:t>
            </a:r>
            <a:r>
              <a:rPr lang="en-US" dirty="0"/>
              <a:t>4) Huns</a:t>
            </a:r>
          </a:p>
        </p:txBody>
      </p:sp>
    </p:spTree>
    <p:extLst>
      <p:ext uri="{BB962C8B-B14F-4D97-AF65-F5344CB8AC3E}">
        <p14:creationId xmlns:p14="http://schemas.microsoft.com/office/powerpoint/2010/main" val="352001874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274638"/>
            <a:ext cx="4953000" cy="1143000"/>
          </a:xfrm>
        </p:spPr>
        <p:txBody>
          <a:bodyPr/>
          <a:lstStyle/>
          <a:p>
            <a:r>
              <a:rPr lang="en-US" dirty="0" smtClean="0"/>
              <a:t>Jan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80999"/>
            <a:ext cx="3657600" cy="6202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387362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0" y="274638"/>
            <a:ext cx="4876800" cy="1143000"/>
          </a:xfrm>
        </p:spPr>
        <p:txBody>
          <a:bodyPr/>
          <a:lstStyle/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3962400" cy="6339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269165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 The introduction of the Cyrillic alphabet and</a:t>
            </a:r>
          </a:p>
          <a:p>
            <a:pPr marL="0" indent="0">
              <a:buNone/>
            </a:pPr>
            <a:r>
              <a:rPr lang="en-US" dirty="0"/>
              <a:t>Orthodox Christianity to Russia is most closely</a:t>
            </a:r>
          </a:p>
          <a:p>
            <a:pPr marL="0" indent="0">
              <a:buNone/>
            </a:pPr>
            <a:r>
              <a:rPr lang="en-US" dirty="0"/>
              <a:t>associated </a:t>
            </a:r>
            <a:r>
              <a:rPr lang="en-US" dirty="0" smtClean="0"/>
              <a:t>with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Viking conquests</a:t>
            </a:r>
          </a:p>
          <a:p>
            <a:pPr marL="0" indent="0">
              <a:buNone/>
            </a:pPr>
            <a:r>
              <a:rPr lang="en-US" dirty="0"/>
              <a:t>(2) Byzantine missionaries</a:t>
            </a:r>
          </a:p>
          <a:p>
            <a:pPr marL="0" indent="0">
              <a:buNone/>
            </a:pPr>
            <a:r>
              <a:rPr lang="en-US" dirty="0"/>
              <a:t>(3) Alexander the Great’s armies</a:t>
            </a:r>
          </a:p>
          <a:p>
            <a:pPr marL="0" indent="0">
              <a:buNone/>
            </a:pPr>
            <a:r>
              <a:rPr lang="en-US" dirty="0"/>
              <a:t>(4) Ottoman expansion</a:t>
            </a:r>
          </a:p>
        </p:txBody>
      </p:sp>
    </p:spTree>
    <p:extLst>
      <p:ext uri="{BB962C8B-B14F-4D97-AF65-F5344CB8AC3E}">
        <p14:creationId xmlns:p14="http://schemas.microsoft.com/office/powerpoint/2010/main" val="164407861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 The early eastern European Slavic civilization at</a:t>
            </a:r>
          </a:p>
          <a:p>
            <a:pPr marL="0" indent="0">
              <a:buNone/>
            </a:pPr>
            <a:r>
              <a:rPr lang="en-US" dirty="0"/>
              <a:t>Kiev adopted the Eastern Orthodox religion, the</a:t>
            </a:r>
          </a:p>
          <a:p>
            <a:pPr marL="0" indent="0">
              <a:buNone/>
            </a:pPr>
            <a:r>
              <a:rPr lang="en-US" dirty="0"/>
              <a:t>Cyrillic alphabet, and certain styles of art and</a:t>
            </a:r>
          </a:p>
          <a:p>
            <a:pPr marL="0" indent="0">
              <a:buNone/>
            </a:pPr>
            <a:r>
              <a:rPr lang="en-US" dirty="0"/>
              <a:t>architecture as a result </a:t>
            </a:r>
            <a:r>
              <a:rPr lang="en-US" dirty="0" smtClean="0"/>
              <a:t>of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wars with Japan</a:t>
            </a:r>
          </a:p>
          <a:p>
            <a:pPr marL="0" indent="0">
              <a:buNone/>
            </a:pPr>
            <a:r>
              <a:rPr lang="en-US" dirty="0"/>
              <a:t>(2) conquests by Mongol invaders</a:t>
            </a:r>
          </a:p>
          <a:p>
            <a:pPr marL="0" indent="0">
              <a:buNone/>
            </a:pPr>
            <a:r>
              <a:rPr lang="en-US" dirty="0"/>
              <a:t>(3) visits to western European countries</a:t>
            </a:r>
          </a:p>
          <a:p>
            <a:pPr marL="0" indent="0">
              <a:buNone/>
            </a:pPr>
            <a:r>
              <a:rPr lang="en-US" dirty="0"/>
              <a:t>(4) trade with the Byzantine Empire</a:t>
            </a:r>
          </a:p>
        </p:txBody>
      </p:sp>
    </p:spTree>
    <p:extLst>
      <p:ext uri="{BB962C8B-B14F-4D97-AF65-F5344CB8AC3E}">
        <p14:creationId xmlns:p14="http://schemas.microsoft.com/office/powerpoint/2010/main" val="421818451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Medieval Europe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Feudalism</a:t>
            </a:r>
            <a:r>
              <a:rPr lang="en-US" dirty="0" smtClean="0"/>
              <a:t> – decentralized political system created after collapse of strong central authority of Roman Empire</a:t>
            </a:r>
          </a:p>
          <a:p>
            <a:pPr lvl="1"/>
            <a:r>
              <a:rPr lang="en-US" dirty="0" smtClean="0"/>
              <a:t>Mutual obligations of </a:t>
            </a:r>
            <a:r>
              <a:rPr lang="en-US" dirty="0" smtClean="0">
                <a:solidFill>
                  <a:srgbClr val="FF0000"/>
                </a:solidFill>
              </a:rPr>
              <a:t>knight</a:t>
            </a:r>
            <a:r>
              <a:rPr lang="en-US" dirty="0" smtClean="0"/>
              <a:t> for military service and homage in exchange for lord’s </a:t>
            </a:r>
            <a:r>
              <a:rPr lang="en-US" dirty="0" smtClean="0">
                <a:solidFill>
                  <a:srgbClr val="FF0000"/>
                </a:solidFill>
              </a:rPr>
              <a:t>fief</a:t>
            </a:r>
          </a:p>
          <a:p>
            <a:pPr lvl="1"/>
            <a:r>
              <a:rPr lang="en-US" dirty="0" smtClean="0"/>
              <a:t>Code of </a:t>
            </a:r>
            <a:r>
              <a:rPr lang="en-US" dirty="0" smtClean="0">
                <a:solidFill>
                  <a:srgbClr val="FF0000"/>
                </a:solidFill>
              </a:rPr>
              <a:t>chivalry</a:t>
            </a:r>
          </a:p>
          <a:p>
            <a:pPr lvl="1"/>
            <a:r>
              <a:rPr lang="en-US" dirty="0" smtClean="0"/>
              <a:t>Highly stratified society based on birth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Manorialism</a:t>
            </a:r>
            <a:r>
              <a:rPr lang="en-US" dirty="0" smtClean="0"/>
              <a:t> – self-sufficient economic system based on farming 3 fields (one fallow) where </a:t>
            </a:r>
            <a:r>
              <a:rPr lang="en-US" dirty="0" smtClean="0">
                <a:solidFill>
                  <a:srgbClr val="FF0000"/>
                </a:solidFill>
              </a:rPr>
              <a:t>serfs</a:t>
            </a:r>
            <a:r>
              <a:rPr lang="en-US" dirty="0" smtClean="0"/>
              <a:t> labor for protection from Vikings/raids</a:t>
            </a:r>
          </a:p>
          <a:p>
            <a:r>
              <a:rPr lang="en-US" dirty="0" smtClean="0"/>
              <a:t>Catholic Church plays central role in Medieval Life and Politics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36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African Kingdoms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6614" y="14478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Ghana</a:t>
            </a:r>
            <a:r>
              <a:rPr lang="en-US" sz="2400" dirty="0" smtClean="0"/>
              <a:t> – </a:t>
            </a:r>
            <a:r>
              <a:rPr lang="en-US" sz="2400" u="sng" dirty="0" smtClean="0"/>
              <a:t>gold-salt trade </a:t>
            </a:r>
            <a:r>
              <a:rPr lang="en-US" sz="2400" dirty="0" smtClean="0"/>
              <a:t>across desert using Muslim merchants on camels (</a:t>
            </a:r>
            <a:r>
              <a:rPr lang="en-US" sz="2400" dirty="0" smtClean="0">
                <a:solidFill>
                  <a:srgbClr val="FF0000"/>
                </a:solidFill>
              </a:rPr>
              <a:t>fleets of the desert</a:t>
            </a:r>
            <a:r>
              <a:rPr lang="en-US" sz="2400" dirty="0" smtClean="0"/>
              <a:t>), </a:t>
            </a:r>
            <a:r>
              <a:rPr lang="en-US" sz="2400" u="sng" dirty="0" smtClean="0"/>
              <a:t>animist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Mali</a:t>
            </a:r>
            <a:r>
              <a:rPr lang="en-US" sz="2400" dirty="0" smtClean="0"/>
              <a:t> – Muslim Empire – also gold-salt trade, </a:t>
            </a:r>
            <a:r>
              <a:rPr lang="en-US" sz="2400" dirty="0" smtClean="0">
                <a:solidFill>
                  <a:srgbClr val="FF0000"/>
                </a:solidFill>
              </a:rPr>
              <a:t>Mansa Musa </a:t>
            </a:r>
            <a:r>
              <a:rPr lang="en-US" sz="2400" dirty="0" smtClean="0"/>
              <a:t>was king – went on pilgrimage to Mecca gave away a lot of gold.  Capital Timbuktu.  </a:t>
            </a:r>
            <a:r>
              <a:rPr lang="en-US" sz="2400" dirty="0" err="1" smtClean="0">
                <a:solidFill>
                  <a:srgbClr val="FF0000"/>
                </a:solidFill>
              </a:rPr>
              <a:t>Ibn</a:t>
            </a:r>
            <a:r>
              <a:rPr lang="en-US" sz="2400" dirty="0" smtClean="0">
                <a:solidFill>
                  <a:srgbClr val="FF0000"/>
                </a:solidFill>
              </a:rPr>
              <a:t> Battuta </a:t>
            </a:r>
            <a:r>
              <a:rPr lang="en-US" sz="2400" dirty="0" smtClean="0"/>
              <a:t>wrote primary source diary of travels to Mecca and beyond</a:t>
            </a:r>
          </a:p>
          <a:p>
            <a:r>
              <a:rPr lang="en-US" sz="2400" dirty="0" smtClean="0"/>
              <a:t>Women better off than most Muslims</a:t>
            </a:r>
          </a:p>
          <a:p>
            <a:r>
              <a:rPr lang="en-US" sz="2400" dirty="0" smtClean="0"/>
              <a:t>Family clan important and nature.</a:t>
            </a:r>
          </a:p>
        </p:txBody>
      </p:sp>
      <p:pic>
        <p:nvPicPr>
          <p:cNvPr id="4" name="Picture 4" descr="61699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34000" y="4038600"/>
            <a:ext cx="3429000" cy="2573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8" descr="mansamus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781559"/>
            <a:ext cx="3048000" cy="1994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026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What is a primary characteristic of a feudal</a:t>
            </a:r>
          </a:p>
          <a:p>
            <a:pPr marL="0" indent="0">
              <a:buNone/>
            </a:pPr>
            <a:r>
              <a:rPr lang="en-US" dirty="0"/>
              <a:t>society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a representative government</a:t>
            </a:r>
          </a:p>
          <a:p>
            <a:pPr marL="0" indent="0">
              <a:buNone/>
            </a:pPr>
            <a:r>
              <a:rPr lang="en-US" dirty="0"/>
              <a:t>(2) economic equality for all</a:t>
            </a:r>
          </a:p>
          <a:p>
            <a:pPr marL="0" indent="0">
              <a:buNone/>
            </a:pPr>
            <a:r>
              <a:rPr lang="en-US" dirty="0"/>
              <a:t>(3) protection of individual rights</a:t>
            </a:r>
          </a:p>
          <a:p>
            <a:pPr marL="0" indent="0">
              <a:buNone/>
            </a:pPr>
            <a:r>
              <a:rPr lang="en-US" dirty="0"/>
              <a:t>(4) an exchange of land for services</a:t>
            </a:r>
          </a:p>
        </p:txBody>
      </p:sp>
    </p:spTree>
    <p:extLst>
      <p:ext uri="{BB962C8B-B14F-4D97-AF65-F5344CB8AC3E}">
        <p14:creationId xmlns:p14="http://schemas.microsoft.com/office/powerpoint/2010/main" val="3686786174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Which condition characterized Europe after </a:t>
            </a:r>
            <a:r>
              <a:rPr lang="en-US" dirty="0" smtClean="0"/>
              <a:t>the fall </a:t>
            </a:r>
            <a:r>
              <a:rPr lang="en-US" dirty="0"/>
              <a:t>of the Roman Empire and China after the </a:t>
            </a:r>
            <a:r>
              <a:rPr lang="en-US" dirty="0" smtClean="0"/>
              <a:t>fall of </a:t>
            </a:r>
            <a:r>
              <a:rPr lang="en-US" dirty="0"/>
              <a:t>the Manchu dynasty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weak centralized authority and </a:t>
            </a:r>
            <a:r>
              <a:rPr lang="en-US" dirty="0" smtClean="0"/>
              <a:t>interference from </a:t>
            </a:r>
            <a:r>
              <a:rPr lang="en-US" dirty="0"/>
              <a:t>outsiders</a:t>
            </a:r>
          </a:p>
          <a:p>
            <a:pPr marL="0" indent="0">
              <a:buNone/>
            </a:pPr>
            <a:r>
              <a:rPr lang="en-US" dirty="0"/>
              <a:t>(2) renewed interest in artistic pursuits such </a:t>
            </a:r>
            <a:r>
              <a:rPr lang="en-US" dirty="0" smtClean="0"/>
              <a:t>as painting </a:t>
            </a:r>
            <a:r>
              <a:rPr lang="en-US" dirty="0"/>
              <a:t>and sculpture</a:t>
            </a:r>
          </a:p>
          <a:p>
            <a:pPr marL="0" indent="0">
              <a:buNone/>
            </a:pPr>
            <a:r>
              <a:rPr lang="en-US" dirty="0"/>
              <a:t>(3) democratic rule and a coordinated </a:t>
            </a:r>
            <a:r>
              <a:rPr lang="en-US" dirty="0" smtClean="0"/>
              <a:t>economic policy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(4) increased construction of roads, bridges, </a:t>
            </a:r>
            <a:r>
              <a:rPr lang="en-US" dirty="0" smtClean="0"/>
              <a:t>and other </a:t>
            </a:r>
            <a:r>
              <a:rPr lang="en-US" dirty="0"/>
              <a:t>public works</a:t>
            </a:r>
          </a:p>
        </p:txBody>
      </p:sp>
    </p:spTree>
    <p:extLst>
      <p:ext uri="{BB962C8B-B14F-4D97-AF65-F5344CB8AC3E}">
        <p14:creationId xmlns:p14="http://schemas.microsoft.com/office/powerpoint/2010/main" val="382077639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An economic reason for the institution </a:t>
            </a:r>
            <a:r>
              <a:rPr lang="en-US" dirty="0" smtClean="0"/>
              <a:t>of serfdom </a:t>
            </a:r>
            <a:r>
              <a:rPr lang="en-US" dirty="0"/>
              <a:t>was to </a:t>
            </a:r>
            <a:r>
              <a:rPr lang="en-US" dirty="0" smtClean="0"/>
              <a:t>maintain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an educated citizenry</a:t>
            </a:r>
          </a:p>
          <a:p>
            <a:pPr marL="0" indent="0">
              <a:buNone/>
            </a:pPr>
            <a:r>
              <a:rPr lang="en-US" dirty="0"/>
              <a:t>(2) a stable workforce</a:t>
            </a:r>
          </a:p>
          <a:p>
            <a:pPr marL="0" indent="0">
              <a:buNone/>
            </a:pPr>
            <a:r>
              <a:rPr lang="en-US" dirty="0"/>
              <a:t>(3) overseas trade</a:t>
            </a:r>
          </a:p>
          <a:p>
            <a:pPr marL="0" indent="0">
              <a:buNone/>
            </a:pPr>
            <a:r>
              <a:rPr lang="en-US" dirty="0"/>
              <a:t>(4) religious uniformity</a:t>
            </a:r>
          </a:p>
        </p:txBody>
      </p:sp>
    </p:spTree>
    <p:extLst>
      <p:ext uri="{BB962C8B-B14F-4D97-AF65-F5344CB8AC3E}">
        <p14:creationId xmlns:p14="http://schemas.microsoft.com/office/powerpoint/2010/main" val="378523945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000" dirty="0" smtClean="0"/>
              <a:t>Which </a:t>
            </a:r>
            <a:r>
              <a:rPr lang="en-US" sz="3000" dirty="0"/>
              <a:t>statement best characterizes </a:t>
            </a:r>
            <a:r>
              <a:rPr lang="en-US" sz="3000" dirty="0" smtClean="0"/>
              <a:t>Europe during </a:t>
            </a:r>
            <a:r>
              <a:rPr lang="en-US" sz="3000" dirty="0"/>
              <a:t>the early Middle Ages</a:t>
            </a:r>
            <a:r>
              <a:rPr lang="en-US" sz="3000" dirty="0" smtClean="0"/>
              <a:t>?</a:t>
            </a:r>
          </a:p>
          <a:p>
            <a:pPr marL="0" indent="0">
              <a:buNone/>
            </a:pPr>
            <a:endParaRPr lang="en-US" sz="3000" dirty="0"/>
          </a:p>
          <a:p>
            <a:pPr marL="0" indent="0">
              <a:buNone/>
            </a:pPr>
            <a:r>
              <a:rPr lang="en-US" sz="3000" dirty="0"/>
              <a:t>(1) A centralized government provided law </a:t>
            </a:r>
            <a:r>
              <a:rPr lang="en-US" sz="3000" dirty="0" smtClean="0"/>
              <a:t>and order</a:t>
            </a:r>
            <a:r>
              <a:rPr lang="en-US" sz="3000" dirty="0"/>
              <a:t>.</a:t>
            </a:r>
          </a:p>
          <a:p>
            <a:pPr marL="0" indent="0">
              <a:buNone/>
            </a:pPr>
            <a:r>
              <a:rPr lang="en-US" sz="3000" dirty="0"/>
              <a:t>(2) </a:t>
            </a:r>
            <a:r>
              <a:rPr lang="en-US" sz="3000" dirty="0" err="1"/>
              <a:t>Manorialism</a:t>
            </a:r>
            <a:r>
              <a:rPr lang="en-US" sz="3000" dirty="0"/>
              <a:t> developed to meet the people’s</a:t>
            </a:r>
          </a:p>
          <a:p>
            <a:pPr marL="0" indent="0">
              <a:buNone/>
            </a:pPr>
            <a:r>
              <a:rPr lang="en-US" sz="3000" dirty="0"/>
              <a:t>economic needs.</a:t>
            </a:r>
          </a:p>
          <a:p>
            <a:pPr marL="0" indent="0">
              <a:buNone/>
            </a:pPr>
            <a:r>
              <a:rPr lang="en-US" sz="3000" dirty="0"/>
              <a:t>(3) People adopted humanism and </a:t>
            </a:r>
            <a:r>
              <a:rPr lang="en-US" sz="3000" dirty="0" smtClean="0"/>
              <a:t>questioned the </a:t>
            </a:r>
            <a:r>
              <a:rPr lang="en-US" sz="3000" dirty="0"/>
              <a:t>Church.</a:t>
            </a:r>
          </a:p>
          <a:p>
            <a:pPr marL="0" indent="0">
              <a:buNone/>
            </a:pPr>
            <a:r>
              <a:rPr lang="en-US" sz="3000" dirty="0"/>
              <a:t>(4) A standardized currency promoted </a:t>
            </a:r>
            <a:r>
              <a:rPr lang="en-US" sz="3000" dirty="0" smtClean="0"/>
              <a:t>international trade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91238899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905000"/>
            <a:ext cx="5630071" cy="441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5991210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0" y="1600200"/>
            <a:ext cx="48768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Which economic system is most </a:t>
            </a:r>
            <a:r>
              <a:rPr lang="en-US" dirty="0" smtClean="0"/>
              <a:t>closely associated </a:t>
            </a:r>
            <a:r>
              <a:rPr lang="en-US" dirty="0"/>
              <a:t>with the activities shown in this </a:t>
            </a:r>
            <a:r>
              <a:rPr lang="en-US" dirty="0" smtClean="0"/>
              <a:t>art work</a:t>
            </a:r>
            <a:r>
              <a:rPr lang="en-US" dirty="0"/>
              <a:t>?</a:t>
            </a:r>
          </a:p>
          <a:p>
            <a:r>
              <a:rPr lang="en-US" dirty="0"/>
              <a:t>(1) </a:t>
            </a:r>
            <a:r>
              <a:rPr lang="en-US" dirty="0" err="1" smtClean="0"/>
              <a:t>manorialism</a:t>
            </a:r>
            <a:r>
              <a:rPr lang="en-US" dirty="0" smtClean="0"/>
              <a:t>	 </a:t>
            </a:r>
            <a:r>
              <a:rPr lang="en-US" dirty="0"/>
              <a:t>(3) communism</a:t>
            </a:r>
          </a:p>
          <a:p>
            <a:r>
              <a:rPr lang="en-US" dirty="0"/>
              <a:t>(2) capitalism </a:t>
            </a:r>
            <a:r>
              <a:rPr lang="en-US" dirty="0" smtClean="0"/>
              <a:t>	(</a:t>
            </a:r>
            <a:r>
              <a:rPr lang="en-US" dirty="0"/>
              <a:t>4) </a:t>
            </a:r>
            <a:r>
              <a:rPr lang="en-US" dirty="0" smtClean="0"/>
              <a:t>socialism</a:t>
            </a:r>
          </a:p>
          <a:p>
            <a:endParaRPr lang="en-US" dirty="0"/>
          </a:p>
          <a:p>
            <a:r>
              <a:rPr lang="en-US" dirty="0" smtClean="0"/>
              <a:t>With </a:t>
            </a:r>
            <a:r>
              <a:rPr lang="en-US" dirty="0"/>
              <a:t>which historical setting is this art work </a:t>
            </a:r>
            <a:r>
              <a:rPr lang="en-US" dirty="0" smtClean="0"/>
              <a:t>most closely </a:t>
            </a:r>
            <a:r>
              <a:rPr lang="en-US" dirty="0"/>
              <a:t>associated?</a:t>
            </a:r>
          </a:p>
          <a:p>
            <a:r>
              <a:rPr lang="en-US" dirty="0"/>
              <a:t>(1) Japan—Tokugawa </a:t>
            </a:r>
            <a:r>
              <a:rPr lang="en-US" dirty="0" err="1"/>
              <a:t>shogunate</a:t>
            </a:r>
            <a:endParaRPr lang="en-US" dirty="0"/>
          </a:p>
          <a:p>
            <a:r>
              <a:rPr lang="en-US" dirty="0"/>
              <a:t>(2) Middle East—Abbasid dynasty</a:t>
            </a:r>
          </a:p>
          <a:p>
            <a:r>
              <a:rPr lang="en-US" dirty="0"/>
              <a:t>(3) Western Europe—Middle Ages</a:t>
            </a:r>
          </a:p>
          <a:p>
            <a:r>
              <a:rPr lang="en-US" dirty="0"/>
              <a:t>(4) India—Mughal Empire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0"/>
            <a:ext cx="3733800" cy="4821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2563242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In the European feudal system under </a:t>
            </a:r>
            <a:r>
              <a:rPr lang="en-US" dirty="0" err="1" smtClean="0"/>
              <a:t>manorialism</a:t>
            </a:r>
            <a:r>
              <a:rPr lang="en-US" dirty="0" smtClean="0"/>
              <a:t>, what </a:t>
            </a:r>
            <a:r>
              <a:rPr lang="en-US" dirty="0"/>
              <a:t>is the most significant economic commodity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livestock </a:t>
            </a:r>
            <a:r>
              <a:rPr lang="en-US" dirty="0" smtClean="0"/>
              <a:t>		(</a:t>
            </a:r>
            <a:r>
              <a:rPr lang="en-US" dirty="0"/>
              <a:t>3) gold and silver</a:t>
            </a:r>
          </a:p>
          <a:p>
            <a:pPr marL="0" indent="0">
              <a:buNone/>
            </a:pPr>
            <a:r>
              <a:rPr lang="en-US" dirty="0"/>
              <a:t>(2) land </a:t>
            </a:r>
            <a:r>
              <a:rPr lang="en-US" dirty="0" smtClean="0"/>
              <a:t>			(</a:t>
            </a:r>
            <a:r>
              <a:rPr lang="en-US" dirty="0"/>
              <a:t>4) sugar and spices</a:t>
            </a:r>
          </a:p>
        </p:txBody>
      </p:sp>
    </p:spTree>
    <p:extLst>
      <p:ext uri="{BB962C8B-B14F-4D97-AF65-F5344CB8AC3E}">
        <p14:creationId xmlns:p14="http://schemas.microsoft.com/office/powerpoint/2010/main" val="2173952268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572000" cy="1143000"/>
          </a:xfrm>
        </p:spPr>
        <p:txBody>
          <a:bodyPr/>
          <a:lstStyle/>
          <a:p>
            <a:r>
              <a:rPr lang="en-US" dirty="0" smtClean="0"/>
              <a:t>Aug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28600"/>
            <a:ext cx="3197106" cy="621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367283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295400"/>
            <a:ext cx="5562600" cy="464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5851782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Medieval European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876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Battle of Tours – stopped Muslim advance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Charlemagne</a:t>
            </a:r>
            <a:r>
              <a:rPr lang="en-US" dirty="0" smtClean="0"/>
              <a:t> (800s) crowned Holy Roman Emperor by Pope Leo, tithing started, </a:t>
            </a:r>
            <a:r>
              <a:rPr lang="en-US" i="1" dirty="0" err="1" smtClean="0"/>
              <a:t>missi</a:t>
            </a:r>
            <a:r>
              <a:rPr lang="en-US" i="1" dirty="0" smtClean="0"/>
              <a:t> </a:t>
            </a:r>
            <a:r>
              <a:rPr lang="en-US" i="1" dirty="0" err="1" smtClean="0"/>
              <a:t>dominici</a:t>
            </a:r>
            <a:r>
              <a:rPr lang="en-US" i="1" dirty="0" smtClean="0"/>
              <a:t> </a:t>
            </a:r>
            <a:r>
              <a:rPr lang="en-US" dirty="0" smtClean="0"/>
              <a:t>(spies to check on condition of empire) – divided empire btw grandsons</a:t>
            </a:r>
          </a:p>
          <a:p>
            <a:r>
              <a:rPr lang="en-US" dirty="0" smtClean="0"/>
              <a:t>1095 – </a:t>
            </a:r>
            <a:r>
              <a:rPr lang="en-US" dirty="0" smtClean="0">
                <a:solidFill>
                  <a:srgbClr val="FF0000"/>
                </a:solidFill>
              </a:rPr>
              <a:t>Pope Urban II </a:t>
            </a:r>
            <a:r>
              <a:rPr lang="en-US" dirty="0" smtClean="0"/>
              <a:t>calls for crusades at Council of Clermont to restore Holy Land taken by Muslim </a:t>
            </a:r>
            <a:r>
              <a:rPr lang="en-US" dirty="0" err="1" smtClean="0"/>
              <a:t>Seljuks</a:t>
            </a:r>
            <a:r>
              <a:rPr lang="en-US" dirty="0" smtClean="0"/>
              <a:t>.  Fail to permanently regain, but </a:t>
            </a:r>
            <a:r>
              <a:rPr lang="en-US" u="sng" dirty="0" smtClean="0"/>
              <a:t>opens trade </a:t>
            </a:r>
            <a:r>
              <a:rPr lang="en-US" dirty="0" smtClean="0"/>
              <a:t>and increased cultural diffusion and spread of ideas. (money economy and increased travel)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Hundred Years War </a:t>
            </a:r>
            <a:r>
              <a:rPr lang="en-US" dirty="0" smtClean="0"/>
              <a:t>btw France &amp; England – new technology cannons and long-bow, </a:t>
            </a:r>
            <a:r>
              <a:rPr lang="en-US" u="sng" dirty="0" smtClean="0"/>
              <a:t>Joan of Arc </a:t>
            </a:r>
            <a:r>
              <a:rPr lang="en-US" dirty="0" smtClean="0"/>
              <a:t>– France wins, pushes England into civil War of the Roses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Bubonic Plague </a:t>
            </a:r>
            <a:r>
              <a:rPr lang="en-US" dirty="0" smtClean="0"/>
              <a:t>(Black Death) – 1350s kills about 1/3 of population – followed trade routes from Asia.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80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Which river was essential to the survival of the</a:t>
            </a:r>
          </a:p>
          <a:p>
            <a:pPr marL="0" indent="0">
              <a:buNone/>
            </a:pPr>
            <a:r>
              <a:rPr lang="en-US" dirty="0"/>
              <a:t>West African kingdoms of Ghana, Mali, and</a:t>
            </a:r>
          </a:p>
          <a:p>
            <a:pPr marL="0" indent="0">
              <a:buNone/>
            </a:pPr>
            <a:r>
              <a:rPr lang="en-US" dirty="0"/>
              <a:t>Songhai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Thames </a:t>
            </a:r>
            <a:r>
              <a:rPr lang="en-US" dirty="0" smtClean="0"/>
              <a:t>		(</a:t>
            </a:r>
            <a:r>
              <a:rPr lang="en-US" dirty="0"/>
              <a:t>3) Indus</a:t>
            </a:r>
          </a:p>
          <a:p>
            <a:pPr marL="0" indent="0">
              <a:buNone/>
            </a:pPr>
            <a:r>
              <a:rPr lang="en-US" dirty="0"/>
              <a:t>(2) Niger </a:t>
            </a:r>
            <a:r>
              <a:rPr lang="en-US" dirty="0" smtClean="0"/>
              <a:t>			(</a:t>
            </a:r>
            <a:r>
              <a:rPr lang="en-US" dirty="0"/>
              <a:t>4) Euphrates</a:t>
            </a:r>
          </a:p>
        </p:txBody>
      </p:sp>
    </p:spTree>
    <p:extLst>
      <p:ext uri="{BB962C8B-B14F-4D97-AF65-F5344CB8AC3E}">
        <p14:creationId xmlns:p14="http://schemas.microsoft.com/office/powerpoint/2010/main" val="197107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One long-term effect of the Crusades was </a:t>
            </a:r>
            <a:r>
              <a:rPr lang="en-US" dirty="0" smtClean="0"/>
              <a:t>the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development of </a:t>
            </a:r>
            <a:r>
              <a:rPr lang="en-US" dirty="0" err="1"/>
              <a:t>Pax</a:t>
            </a:r>
            <a:r>
              <a:rPr lang="en-US" dirty="0"/>
              <a:t> Mongolia</a:t>
            </a:r>
          </a:p>
          <a:p>
            <a:pPr marL="0" indent="0">
              <a:buNone/>
            </a:pPr>
            <a:r>
              <a:rPr lang="en-US" dirty="0"/>
              <a:t>(2) fall of the Ming dynasty</a:t>
            </a:r>
          </a:p>
          <a:p>
            <a:pPr marL="0" indent="0">
              <a:buNone/>
            </a:pPr>
            <a:r>
              <a:rPr lang="en-US" dirty="0"/>
              <a:t>(3) control of Jerusalem by Europeans</a:t>
            </a:r>
          </a:p>
          <a:p>
            <a:pPr marL="0" indent="0">
              <a:buNone/>
            </a:pPr>
            <a:r>
              <a:rPr lang="en-US" dirty="0"/>
              <a:t>(4) growth of trade and towns in western Europe</a:t>
            </a:r>
          </a:p>
        </p:txBody>
      </p:sp>
    </p:spTree>
    <p:extLst>
      <p:ext uri="{BB962C8B-B14F-4D97-AF65-F5344CB8AC3E}">
        <p14:creationId xmlns:p14="http://schemas.microsoft.com/office/powerpoint/2010/main" val="2458142889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9600" y="274638"/>
            <a:ext cx="4267200" cy="1143000"/>
          </a:xfrm>
        </p:spPr>
        <p:txBody>
          <a:bodyPr/>
          <a:lstStyle/>
          <a:p>
            <a:r>
              <a:rPr lang="en-US" dirty="0" smtClean="0"/>
              <a:t>Aug 2011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381000" y="457200"/>
            <a:ext cx="4040188" cy="39512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Speaker A: We must fight to keep control </a:t>
            </a:r>
            <a:r>
              <a:rPr lang="en-US" sz="2400" dirty="0" smtClean="0"/>
              <a:t>of Jerusalem </a:t>
            </a:r>
            <a:r>
              <a:rPr lang="en-US" sz="2400" dirty="0"/>
              <a:t>in the hands of those </a:t>
            </a:r>
            <a:r>
              <a:rPr lang="en-US" sz="2400" dirty="0" smtClean="0"/>
              <a:t>who believe </a:t>
            </a:r>
            <a:r>
              <a:rPr lang="en-US" sz="2400" dirty="0"/>
              <a:t>in Allah.</a:t>
            </a:r>
          </a:p>
          <a:p>
            <a:pPr marL="0" indent="0">
              <a:buNone/>
            </a:pPr>
            <a:r>
              <a:rPr lang="en-US" sz="2400" dirty="0"/>
              <a:t>Speaker B: Come and battle while there is still </a:t>
            </a:r>
            <a:r>
              <a:rPr lang="en-US" sz="2400" dirty="0" smtClean="0"/>
              <a:t>time to </a:t>
            </a:r>
            <a:r>
              <a:rPr lang="en-US" sz="2400" dirty="0"/>
              <a:t>protect the Holy Land where </a:t>
            </a:r>
            <a:r>
              <a:rPr lang="en-US" sz="2400" dirty="0" smtClean="0"/>
              <a:t>Christ walked</a:t>
            </a:r>
            <a:r>
              <a:rPr lang="en-US" sz="2400" dirty="0"/>
              <a:t>.</a:t>
            </a:r>
          </a:p>
          <a:p>
            <a:pPr marL="0" indent="0">
              <a:buNone/>
            </a:pPr>
            <a:r>
              <a:rPr lang="en-US" sz="2400" dirty="0"/>
              <a:t>Speaker C: We must go forth to heal the </a:t>
            </a:r>
            <a:r>
              <a:rPr lang="en-US" sz="2400" dirty="0" smtClean="0"/>
              <a:t>split between </a:t>
            </a:r>
            <a:r>
              <a:rPr lang="en-US" sz="2400" dirty="0"/>
              <a:t>the churches.</a:t>
            </a:r>
          </a:p>
          <a:p>
            <a:pPr marL="0" indent="0">
              <a:buNone/>
            </a:pPr>
            <a:r>
              <a:rPr lang="en-US" sz="2400" dirty="0"/>
              <a:t>Speaker D: An investment in ships and knights </a:t>
            </a:r>
            <a:r>
              <a:rPr lang="en-US" sz="2400" dirty="0" smtClean="0"/>
              <a:t>will yield </a:t>
            </a:r>
            <a:r>
              <a:rPr lang="en-US" sz="2400" dirty="0"/>
              <a:t>control of profitable trade routes</a:t>
            </a:r>
            <a:r>
              <a:rPr lang="en-US" sz="2400" dirty="0" smtClean="0"/>
              <a:t>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12 Which speaker expresses a Muslim perspective during the Crusades?</a:t>
            </a:r>
          </a:p>
          <a:p>
            <a:pPr marL="0" indent="0">
              <a:buNone/>
            </a:pPr>
            <a:r>
              <a:rPr lang="en-US" dirty="0"/>
              <a:t>(1) A </a:t>
            </a:r>
            <a:r>
              <a:rPr lang="en-US" dirty="0" smtClean="0"/>
              <a:t>	(</a:t>
            </a:r>
            <a:r>
              <a:rPr lang="en-US" dirty="0"/>
              <a:t>3) C</a:t>
            </a:r>
          </a:p>
          <a:p>
            <a:pPr marL="0" indent="0">
              <a:buNone/>
            </a:pPr>
            <a:r>
              <a:rPr lang="en-US" dirty="0"/>
              <a:t>(2) </a:t>
            </a:r>
            <a:r>
              <a:rPr lang="en-US" dirty="0" smtClean="0"/>
              <a:t>B	 </a:t>
            </a:r>
            <a:r>
              <a:rPr lang="en-US" dirty="0"/>
              <a:t>(4) 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13 Which speaker is expressing an economic motive for the Crusades?</a:t>
            </a:r>
          </a:p>
          <a:p>
            <a:pPr marL="0" indent="0">
              <a:buNone/>
            </a:pPr>
            <a:r>
              <a:rPr lang="en-US" dirty="0"/>
              <a:t>(1) A </a:t>
            </a:r>
            <a:r>
              <a:rPr lang="en-US" dirty="0" smtClean="0"/>
              <a:t>	(</a:t>
            </a:r>
            <a:r>
              <a:rPr lang="en-US" dirty="0"/>
              <a:t>3) C</a:t>
            </a:r>
          </a:p>
          <a:p>
            <a:pPr marL="0" indent="0">
              <a:buNone/>
            </a:pPr>
            <a:r>
              <a:rPr lang="en-US" dirty="0"/>
              <a:t>(2) B </a:t>
            </a:r>
            <a:r>
              <a:rPr lang="en-US" dirty="0" smtClean="0"/>
              <a:t>	(</a:t>
            </a:r>
            <a:r>
              <a:rPr lang="en-US" dirty="0"/>
              <a:t>4) 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263952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299" y="1600200"/>
            <a:ext cx="4842933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1111122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The basic idea of this book is simple: to tell the</a:t>
            </a:r>
          </a:p>
          <a:p>
            <a:pPr marL="0" indent="0">
              <a:buNone/>
            </a:pPr>
            <a:r>
              <a:rPr lang="en-US" dirty="0"/>
              <a:t>story of the Crusades as they were seen, lived,</a:t>
            </a:r>
          </a:p>
          <a:p>
            <a:pPr marL="0" indent="0">
              <a:buNone/>
            </a:pPr>
            <a:r>
              <a:rPr lang="en-US" dirty="0"/>
              <a:t>and recorded on ‘the other side’—in other words,</a:t>
            </a:r>
          </a:p>
          <a:p>
            <a:pPr marL="0" indent="0">
              <a:buNone/>
            </a:pPr>
            <a:r>
              <a:rPr lang="en-US" dirty="0"/>
              <a:t>in the Arab camp. Its content is based almost</a:t>
            </a:r>
          </a:p>
          <a:p>
            <a:pPr marL="0" indent="0">
              <a:buNone/>
            </a:pPr>
            <a:r>
              <a:rPr lang="en-US" dirty="0"/>
              <a:t>exclusively on the testimony of contemporary</a:t>
            </a:r>
          </a:p>
          <a:p>
            <a:pPr marL="0" indent="0">
              <a:buNone/>
            </a:pPr>
            <a:r>
              <a:rPr lang="en-US" dirty="0"/>
              <a:t>Arab historians and chroniclers. . . .</a:t>
            </a:r>
          </a:p>
          <a:p>
            <a:pPr marL="0" indent="0">
              <a:buNone/>
            </a:pPr>
            <a:r>
              <a:rPr lang="en-US" dirty="0"/>
              <a:t>— Amin </a:t>
            </a:r>
            <a:r>
              <a:rPr lang="en-US" dirty="0" err="1"/>
              <a:t>Maalouf</a:t>
            </a:r>
            <a:r>
              <a:rPr lang="en-US" dirty="0"/>
              <a:t>, The Crusades Through Arab </a:t>
            </a:r>
            <a:r>
              <a:rPr lang="en-US" dirty="0" smtClean="0"/>
              <a:t>Eyes, Al </a:t>
            </a:r>
            <a:r>
              <a:rPr lang="en-US" dirty="0" err="1"/>
              <a:t>Saqi</a:t>
            </a:r>
            <a:r>
              <a:rPr lang="en-US" dirty="0"/>
              <a:t> Books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This </a:t>
            </a:r>
            <a:r>
              <a:rPr lang="en-US" dirty="0"/>
              <a:t>passage indicates that the author’s </a:t>
            </a:r>
            <a:r>
              <a:rPr lang="en-US" dirty="0" smtClean="0"/>
              <a:t>emphasis is </a:t>
            </a:r>
            <a:r>
              <a:rPr lang="en-US" dirty="0"/>
              <a:t>on</a:t>
            </a:r>
          </a:p>
          <a:p>
            <a:pPr marL="0" indent="0">
              <a:buNone/>
            </a:pPr>
            <a:r>
              <a:rPr lang="en-US" dirty="0"/>
              <a:t>(1) cause and effect </a:t>
            </a:r>
            <a:r>
              <a:rPr lang="en-US" dirty="0" smtClean="0"/>
              <a:t>			(</a:t>
            </a:r>
            <a:r>
              <a:rPr lang="en-US" dirty="0"/>
              <a:t>3) reenactment</a:t>
            </a:r>
          </a:p>
          <a:p>
            <a:pPr marL="0" indent="0">
              <a:buNone/>
            </a:pPr>
            <a:r>
              <a:rPr lang="en-US" dirty="0"/>
              <a:t>(2) chronological order </a:t>
            </a:r>
            <a:r>
              <a:rPr lang="en-US" dirty="0" smtClean="0"/>
              <a:t>			(</a:t>
            </a:r>
            <a:r>
              <a:rPr lang="en-US" dirty="0"/>
              <a:t>4) point of view</a:t>
            </a:r>
          </a:p>
        </p:txBody>
      </p:sp>
    </p:spTree>
    <p:extLst>
      <p:ext uri="{BB962C8B-B14F-4D97-AF65-F5344CB8AC3E}">
        <p14:creationId xmlns:p14="http://schemas.microsoft.com/office/powerpoint/2010/main" val="3284577999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868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Theme: Conflict—Armed </a:t>
            </a:r>
            <a:r>
              <a:rPr lang="en-US" sz="2000" dirty="0" smtClean="0"/>
              <a:t>Conflict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Throughout </a:t>
            </a:r>
            <a:r>
              <a:rPr lang="en-US" sz="2000" dirty="0"/>
              <a:t>history, armed conflicts have begun for various reasons. </a:t>
            </a:r>
            <a:r>
              <a:rPr lang="en-US" sz="2000" dirty="0" smtClean="0"/>
              <a:t>	These conflicts </a:t>
            </a:r>
            <a:r>
              <a:rPr lang="en-US" sz="2000" dirty="0"/>
              <a:t>have affected many countries and groups of people.</a:t>
            </a:r>
          </a:p>
          <a:p>
            <a:pPr marL="0" indent="0">
              <a:buNone/>
            </a:pPr>
            <a:r>
              <a:rPr lang="en-US" sz="2000" dirty="0" smtClean="0"/>
              <a:t>Task:</a:t>
            </a:r>
          </a:p>
          <a:p>
            <a:pPr marL="0" indent="0">
              <a:buNone/>
            </a:pPr>
            <a:r>
              <a:rPr lang="en-US" sz="2000" dirty="0"/>
              <a:t>Select two armed conflicts and for each</a:t>
            </a:r>
          </a:p>
          <a:p>
            <a:pPr marL="0" indent="0">
              <a:buNone/>
            </a:pPr>
            <a:r>
              <a:rPr lang="en-US" sz="2000" dirty="0"/>
              <a:t>• Describe the historical circumstances leading to this armed conflict</a:t>
            </a:r>
          </a:p>
          <a:p>
            <a:pPr marL="0" indent="0">
              <a:buNone/>
            </a:pPr>
            <a:r>
              <a:rPr lang="en-US" sz="2000" dirty="0"/>
              <a:t>• Discuss the ways in which this armed conflict affected a specific group of</a:t>
            </a:r>
          </a:p>
          <a:p>
            <a:pPr marL="0" indent="0">
              <a:buNone/>
            </a:pPr>
            <a:r>
              <a:rPr lang="en-US" sz="2000" dirty="0"/>
              <a:t>people, a country, and/or a region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You may use any examples of armed conflict from your study of global history and</a:t>
            </a:r>
          </a:p>
          <a:p>
            <a:pPr marL="0" indent="0">
              <a:buNone/>
            </a:pPr>
            <a:r>
              <a:rPr lang="en-US" sz="2000" dirty="0"/>
              <a:t>geography. Some suggestions you might wish to consider include the Peloponnesian War, the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FF0000"/>
                </a:solidFill>
              </a:rPr>
              <a:t>Crusades</a:t>
            </a:r>
            <a:r>
              <a:rPr lang="en-US" sz="2000" dirty="0"/>
              <a:t>, the English civil war, </a:t>
            </a:r>
          </a:p>
        </p:txBody>
      </p:sp>
    </p:spTree>
    <p:extLst>
      <p:ext uri="{BB962C8B-B14F-4D97-AF65-F5344CB8AC3E}">
        <p14:creationId xmlns:p14="http://schemas.microsoft.com/office/powerpoint/2010/main" val="1925008887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638800" cy="45259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Charlemagne’s </a:t>
            </a:r>
            <a:r>
              <a:rPr lang="en-US" dirty="0"/>
              <a:t>9th century empire covered </a:t>
            </a:r>
            <a:r>
              <a:rPr lang="en-US" dirty="0" smtClean="0"/>
              <a:t>territory which </a:t>
            </a:r>
            <a:r>
              <a:rPr lang="en-US" dirty="0"/>
              <a:t>today would include the countries </a:t>
            </a:r>
            <a:r>
              <a:rPr lang="en-US" dirty="0" smtClean="0"/>
              <a:t>of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Poland and Russia</a:t>
            </a:r>
          </a:p>
          <a:p>
            <a:pPr marL="0" indent="0">
              <a:buNone/>
            </a:pPr>
            <a:r>
              <a:rPr lang="en-US" dirty="0"/>
              <a:t>(2) Spain and Portugal</a:t>
            </a:r>
          </a:p>
          <a:p>
            <a:pPr marL="0" indent="0">
              <a:buNone/>
            </a:pPr>
            <a:r>
              <a:rPr lang="en-US" dirty="0"/>
              <a:t>(3) France and Germany</a:t>
            </a:r>
          </a:p>
          <a:p>
            <a:pPr marL="0" indent="0">
              <a:buNone/>
            </a:pPr>
            <a:r>
              <a:rPr lang="en-US" dirty="0"/>
              <a:t>(4) Ireland and the United Kingdom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676400"/>
            <a:ext cx="2695575" cy="391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2879215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2933700" y="2857500"/>
            <a:ext cx="8229600" cy="1143000"/>
          </a:xfrm>
        </p:spPr>
        <p:txBody>
          <a:bodyPr/>
          <a:lstStyle/>
          <a:p>
            <a:r>
              <a:rPr lang="en-US" dirty="0" smtClean="0"/>
              <a:t>Jan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28600"/>
            <a:ext cx="6342185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7338156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In general, in which direction did the Black</a:t>
            </a:r>
          </a:p>
          <a:p>
            <a:pPr marL="0" indent="0">
              <a:buNone/>
            </a:pPr>
            <a:r>
              <a:rPr lang="en-US" dirty="0"/>
              <a:t>Death spread during the 14th century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from Europe to the Americas</a:t>
            </a:r>
          </a:p>
          <a:p>
            <a:pPr marL="0" indent="0">
              <a:buNone/>
            </a:pPr>
            <a:r>
              <a:rPr lang="en-US" dirty="0"/>
              <a:t>(2) from Africa to Southeast Asia</a:t>
            </a:r>
          </a:p>
          <a:p>
            <a:pPr marL="0" indent="0">
              <a:buNone/>
            </a:pPr>
            <a:r>
              <a:rPr lang="en-US" dirty="0"/>
              <a:t>(3) from Asia to Europe</a:t>
            </a:r>
          </a:p>
          <a:p>
            <a:pPr marL="0" indent="0">
              <a:buNone/>
            </a:pPr>
            <a:r>
              <a:rPr lang="en-US" dirty="0"/>
              <a:t>(4) from the Americas to Asia</a:t>
            </a:r>
          </a:p>
        </p:txBody>
      </p:sp>
    </p:spTree>
    <p:extLst>
      <p:ext uri="{BB962C8B-B14F-4D97-AF65-F5344CB8AC3E}">
        <p14:creationId xmlns:p14="http://schemas.microsoft.com/office/powerpoint/2010/main" val="37315738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During the 14th century, the Black Death</a:t>
            </a:r>
          </a:p>
          <a:p>
            <a:pPr marL="0" indent="0">
              <a:buNone/>
            </a:pPr>
            <a:r>
              <a:rPr lang="en-US" dirty="0"/>
              <a:t>became a widespread epidemic primarily</a:t>
            </a:r>
          </a:p>
          <a:p>
            <a:pPr marL="0" indent="0">
              <a:buNone/>
            </a:pPr>
            <a:r>
              <a:rPr lang="en-US" dirty="0"/>
              <a:t>because of</a:t>
            </a:r>
          </a:p>
          <a:p>
            <a:pPr marL="0" indent="0">
              <a:buNone/>
            </a:pPr>
            <a:r>
              <a:rPr lang="en-US" dirty="0"/>
              <a:t>(1) the resurgence of trade</a:t>
            </a:r>
          </a:p>
          <a:p>
            <a:pPr marL="0" indent="0">
              <a:buNone/>
            </a:pPr>
            <a:r>
              <a:rPr lang="en-US" dirty="0"/>
              <a:t>(2) Chinese overseas exploration</a:t>
            </a:r>
          </a:p>
          <a:p>
            <a:pPr marL="0" indent="0">
              <a:buNone/>
            </a:pPr>
            <a:r>
              <a:rPr lang="en-US" dirty="0"/>
              <a:t>(3) European colonial policies</a:t>
            </a:r>
          </a:p>
          <a:p>
            <a:pPr marL="0" indent="0">
              <a:buNone/>
            </a:pPr>
            <a:r>
              <a:rPr lang="en-US" dirty="0"/>
              <a:t>(4) new agricultural practices</a:t>
            </a:r>
          </a:p>
        </p:txBody>
      </p:sp>
    </p:spTree>
    <p:extLst>
      <p:ext uri="{BB962C8B-B14F-4D97-AF65-F5344CB8AC3E}">
        <p14:creationId xmlns:p14="http://schemas.microsoft.com/office/powerpoint/2010/main" val="1891379836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The bubonic plague affected economic</a:t>
            </a:r>
          </a:p>
          <a:p>
            <a:pPr marL="0" indent="0">
              <a:buNone/>
            </a:pPr>
            <a:r>
              <a:rPr lang="en-US" dirty="0"/>
              <a:t>development in medieval times by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encouraging the introduction of new types of</a:t>
            </a:r>
          </a:p>
          <a:p>
            <a:pPr marL="0" indent="0">
              <a:buNone/>
            </a:pPr>
            <a:r>
              <a:rPr lang="en-US" dirty="0"/>
              <a:t>crops</a:t>
            </a:r>
          </a:p>
          <a:p>
            <a:pPr marL="0" indent="0">
              <a:buNone/>
            </a:pPr>
            <a:r>
              <a:rPr lang="en-US" dirty="0"/>
              <a:t>(2) causing production to decline and prices to</a:t>
            </a:r>
          </a:p>
          <a:p>
            <a:pPr marL="0" indent="0">
              <a:buNone/>
            </a:pPr>
            <a:r>
              <a:rPr lang="en-US" dirty="0"/>
              <a:t>rise</a:t>
            </a:r>
          </a:p>
          <a:p>
            <a:pPr marL="0" indent="0">
              <a:buNone/>
            </a:pPr>
            <a:r>
              <a:rPr lang="en-US" dirty="0"/>
              <a:t>(3) sparking the ideas of socialism and reform</a:t>
            </a:r>
          </a:p>
          <a:p>
            <a:pPr marL="0" indent="0">
              <a:buNone/>
            </a:pPr>
            <a:r>
              <a:rPr lang="en-US" dirty="0"/>
              <a:t>(4) destroying the guild system</a:t>
            </a:r>
          </a:p>
        </p:txBody>
      </p:sp>
    </p:spTree>
    <p:extLst>
      <p:ext uri="{BB962C8B-B14F-4D97-AF65-F5344CB8AC3E}">
        <p14:creationId xmlns:p14="http://schemas.microsoft.com/office/powerpoint/2010/main" val="2054105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Which statement about the Sahara is most </a:t>
            </a:r>
            <a:r>
              <a:rPr lang="en-US" dirty="0" smtClean="0"/>
              <a:t>closely associated </a:t>
            </a:r>
            <a:r>
              <a:rPr lang="en-US" dirty="0"/>
              <a:t>with the West African civilizations </a:t>
            </a:r>
            <a:r>
              <a:rPr lang="en-US" dirty="0" smtClean="0"/>
              <a:t>of Ghana </a:t>
            </a:r>
            <a:r>
              <a:rPr lang="en-US" dirty="0"/>
              <a:t>and Mali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Irrigation systems made it possible to farm </a:t>
            </a:r>
            <a:r>
              <a:rPr lang="en-US" dirty="0" smtClean="0"/>
              <a:t>in the </a:t>
            </a:r>
            <a:r>
              <a:rPr lang="en-US" dirty="0"/>
              <a:t>Sahara.</a:t>
            </a:r>
          </a:p>
          <a:p>
            <a:pPr marL="0" indent="0">
              <a:buNone/>
            </a:pPr>
            <a:r>
              <a:rPr lang="en-US" dirty="0"/>
              <a:t>(2) Salt mined in the Sahara was exchanged </a:t>
            </a:r>
            <a:r>
              <a:rPr lang="en-US" dirty="0" smtClean="0"/>
              <a:t>for gold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(3) Oases in the Sahara served as their </a:t>
            </a:r>
            <a:r>
              <a:rPr lang="en-US" dirty="0" smtClean="0"/>
              <a:t>capital cities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(4) The Sahara prevented the spread of Islam </a:t>
            </a:r>
            <a:r>
              <a:rPr lang="en-US" dirty="0" smtClean="0"/>
              <a:t>to the </a:t>
            </a:r>
            <a:r>
              <a:rPr lang="en-US" dirty="0"/>
              <a:t>region.</a:t>
            </a:r>
          </a:p>
        </p:txBody>
      </p:sp>
    </p:spTree>
    <p:extLst>
      <p:ext uri="{BB962C8B-B14F-4D97-AF65-F5344CB8AC3E}">
        <p14:creationId xmlns:p14="http://schemas.microsoft.com/office/powerpoint/2010/main" val="87103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As the Black Death spread in the mid-14th</a:t>
            </a:r>
          </a:p>
          <a:p>
            <a:pPr marL="0" indent="0">
              <a:buNone/>
            </a:pPr>
            <a:r>
              <a:rPr lang="en-US" dirty="0"/>
              <a:t>century, which region tended to experience the</a:t>
            </a:r>
          </a:p>
          <a:p>
            <a:pPr marL="0" indent="0">
              <a:buNone/>
            </a:pPr>
            <a:r>
              <a:rPr lang="en-US" dirty="0"/>
              <a:t>greatest loss of life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rural farms </a:t>
            </a:r>
            <a:r>
              <a:rPr lang="en-US" dirty="0" smtClean="0"/>
              <a:t>		(</a:t>
            </a:r>
            <a:r>
              <a:rPr lang="en-US" dirty="0"/>
              <a:t>3) remote villages</a:t>
            </a:r>
          </a:p>
          <a:p>
            <a:pPr marL="0" indent="0">
              <a:buNone/>
            </a:pPr>
            <a:r>
              <a:rPr lang="en-US" dirty="0"/>
              <a:t>(2) urban areas </a:t>
            </a:r>
            <a:r>
              <a:rPr lang="en-US" dirty="0" smtClean="0"/>
              <a:t>		(</a:t>
            </a:r>
            <a:r>
              <a:rPr lang="en-US" dirty="0"/>
              <a:t>4) mountainous areas</a:t>
            </a:r>
          </a:p>
        </p:txBody>
      </p:sp>
    </p:spTree>
    <p:extLst>
      <p:ext uri="{BB962C8B-B14F-4D97-AF65-F5344CB8AC3E}">
        <p14:creationId xmlns:p14="http://schemas.microsoft.com/office/powerpoint/2010/main" val="3995659758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What was a direct result of the Black Death </a:t>
            </a:r>
            <a:r>
              <a:rPr lang="en-US" dirty="0" smtClean="0"/>
              <a:t>in Europe?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The rate of urbanization increased.</a:t>
            </a:r>
          </a:p>
          <a:p>
            <a:pPr marL="0" indent="0">
              <a:buNone/>
            </a:pPr>
            <a:r>
              <a:rPr lang="en-US" dirty="0"/>
              <a:t>(2) A shortage of workers developed.</a:t>
            </a:r>
          </a:p>
          <a:p>
            <a:pPr marL="0" indent="0">
              <a:buNone/>
            </a:pPr>
            <a:r>
              <a:rPr lang="en-US" dirty="0"/>
              <a:t>(3) Food crops had to be imported from the</a:t>
            </a:r>
          </a:p>
          <a:p>
            <a:pPr marL="0" indent="0">
              <a:buNone/>
            </a:pPr>
            <a:r>
              <a:rPr lang="en-US" dirty="0"/>
              <a:t>Americas.</a:t>
            </a:r>
          </a:p>
          <a:p>
            <a:pPr marL="0" indent="0">
              <a:buNone/>
            </a:pPr>
            <a:r>
              <a:rPr lang="en-US" dirty="0"/>
              <a:t>(4) German states dominated trade in the eastern</a:t>
            </a:r>
          </a:p>
          <a:p>
            <a:pPr marL="0" indent="0">
              <a:buNone/>
            </a:pPr>
            <a:r>
              <a:rPr lang="en-US" dirty="0"/>
              <a:t>Mediterranean.</a:t>
            </a:r>
          </a:p>
        </p:txBody>
      </p:sp>
    </p:spTree>
    <p:extLst>
      <p:ext uri="{BB962C8B-B14F-4D97-AF65-F5344CB8AC3E}">
        <p14:creationId xmlns:p14="http://schemas.microsoft.com/office/powerpoint/2010/main" val="2410310257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Which action is linked to the spread of the Black</a:t>
            </a:r>
          </a:p>
          <a:p>
            <a:pPr marL="0" indent="0">
              <a:buNone/>
            </a:pPr>
            <a:r>
              <a:rPr lang="en-US" dirty="0"/>
              <a:t>Death to Europe during the 14th century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trade with Asia</a:t>
            </a:r>
          </a:p>
          <a:p>
            <a:pPr marL="0" indent="0">
              <a:buNone/>
            </a:pPr>
            <a:r>
              <a:rPr lang="en-US" dirty="0"/>
              <a:t>(2) conquest of Japan</a:t>
            </a:r>
          </a:p>
          <a:p>
            <a:pPr marL="0" indent="0">
              <a:buNone/>
            </a:pPr>
            <a:r>
              <a:rPr lang="en-US" dirty="0"/>
              <a:t>(3) trade across the Sahara</a:t>
            </a:r>
          </a:p>
          <a:p>
            <a:pPr marL="0" indent="0">
              <a:buNone/>
            </a:pPr>
            <a:r>
              <a:rPr lang="en-US" dirty="0"/>
              <a:t>(4) exploration of the Western Hemisphere</a:t>
            </a:r>
          </a:p>
        </p:txBody>
      </p:sp>
    </p:spTree>
    <p:extLst>
      <p:ext uri="{BB962C8B-B14F-4D97-AF65-F5344CB8AC3E}">
        <p14:creationId xmlns:p14="http://schemas.microsoft.com/office/powerpoint/2010/main" val="530559419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During the European Middle Ages, guilds were</a:t>
            </a:r>
          </a:p>
          <a:p>
            <a:pPr marL="0" indent="0">
              <a:buNone/>
            </a:pPr>
            <a:r>
              <a:rPr lang="en-US" dirty="0"/>
              <a:t>created </a:t>
            </a:r>
            <a:r>
              <a:rPr lang="en-US" dirty="0" smtClean="0"/>
              <a:t>to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obtain better working conditions in factories</a:t>
            </a:r>
          </a:p>
          <a:p>
            <a:pPr marL="0" indent="0">
              <a:buNone/>
            </a:pPr>
            <a:r>
              <a:rPr lang="en-US" dirty="0"/>
              <a:t>(2) standardize goods and prices</a:t>
            </a:r>
          </a:p>
          <a:p>
            <a:pPr marL="0" indent="0">
              <a:buNone/>
            </a:pPr>
            <a:r>
              <a:rPr lang="en-US" dirty="0"/>
              <a:t>(3) regulate the money supply</a:t>
            </a:r>
          </a:p>
          <a:p>
            <a:pPr marL="0" indent="0">
              <a:buNone/>
            </a:pPr>
            <a:r>
              <a:rPr lang="en-US" dirty="0"/>
              <a:t>(4) increase competition</a:t>
            </a:r>
          </a:p>
        </p:txBody>
      </p:sp>
    </p:spTree>
    <p:extLst>
      <p:ext uri="{BB962C8B-B14F-4D97-AF65-F5344CB8AC3E}">
        <p14:creationId xmlns:p14="http://schemas.microsoft.com/office/powerpoint/2010/main" val="3604697416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86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Medieval Church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1336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Pope is leader from </a:t>
            </a:r>
            <a:r>
              <a:rPr lang="en-US" dirty="0" smtClean="0">
                <a:solidFill>
                  <a:srgbClr val="FF0000"/>
                </a:solidFill>
              </a:rPr>
              <a:t>Papal State</a:t>
            </a:r>
          </a:p>
          <a:p>
            <a:pPr lvl="1"/>
            <a:r>
              <a:rPr lang="en-US" dirty="0" smtClean="0"/>
              <a:t> (now Vatican)</a:t>
            </a:r>
          </a:p>
          <a:p>
            <a:r>
              <a:rPr lang="en-US" dirty="0" smtClean="0"/>
              <a:t>Collected </a:t>
            </a:r>
            <a:r>
              <a:rPr lang="en-US" dirty="0" smtClean="0">
                <a:solidFill>
                  <a:srgbClr val="FF0000"/>
                </a:solidFill>
              </a:rPr>
              <a:t>tithes</a:t>
            </a:r>
            <a:r>
              <a:rPr lang="en-US" dirty="0" smtClean="0"/>
              <a:t> – used for monks (orphanage, hospitals, schools)</a:t>
            </a:r>
          </a:p>
          <a:p>
            <a:r>
              <a:rPr lang="en-US" dirty="0" smtClean="0"/>
              <a:t>Illuminated manuscripts copied</a:t>
            </a:r>
          </a:p>
          <a:p>
            <a:r>
              <a:rPr lang="en-US" dirty="0" smtClean="0"/>
              <a:t>Built </a:t>
            </a:r>
            <a:r>
              <a:rPr lang="en-US" dirty="0" smtClean="0">
                <a:solidFill>
                  <a:srgbClr val="FF0000"/>
                </a:solidFill>
              </a:rPr>
              <a:t>Gothic</a:t>
            </a:r>
            <a:r>
              <a:rPr lang="en-US" dirty="0" smtClean="0"/>
              <a:t> Cathedrals with </a:t>
            </a:r>
            <a:r>
              <a:rPr lang="en-US" dirty="0" smtClean="0">
                <a:solidFill>
                  <a:srgbClr val="FF0000"/>
                </a:solidFill>
              </a:rPr>
              <a:t>flying buttresses</a:t>
            </a:r>
          </a:p>
          <a:p>
            <a:r>
              <a:rPr lang="en-US" dirty="0" smtClean="0"/>
              <a:t>Concerns – simony, lay investiture, </a:t>
            </a:r>
            <a:r>
              <a:rPr lang="en-US" dirty="0" smtClean="0">
                <a:solidFill>
                  <a:srgbClr val="FF0000"/>
                </a:solidFill>
              </a:rPr>
              <a:t>indulgences</a:t>
            </a:r>
            <a:r>
              <a:rPr lang="en-US" dirty="0" smtClean="0"/>
              <a:t>, involvement in secular (worldly) matters </a:t>
            </a:r>
          </a:p>
          <a:p>
            <a:pPr lvl="1"/>
            <a:r>
              <a:rPr lang="en-US" dirty="0" smtClean="0"/>
              <a:t>Babylonian Captivity and </a:t>
            </a:r>
            <a:r>
              <a:rPr lang="en-US" dirty="0" smtClean="0">
                <a:solidFill>
                  <a:srgbClr val="FF0000"/>
                </a:solidFill>
              </a:rPr>
              <a:t>Great Schism </a:t>
            </a:r>
            <a:r>
              <a:rPr lang="en-US" dirty="0" smtClean="0"/>
              <a:t>because refuse to pay taxes – two popes</a:t>
            </a:r>
            <a:endParaRPr lang="en-US" dirty="0"/>
          </a:p>
        </p:txBody>
      </p:sp>
      <p:pic>
        <p:nvPicPr>
          <p:cNvPr id="3074" name="Picture 2" descr="http://designcrave.frsucrave.netdna-cdn.com/wp-content/uploads/2010/07/National-Cathedr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19062"/>
            <a:ext cx="3137161" cy="2548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833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Which institution served as the primary unifying</a:t>
            </a:r>
          </a:p>
          <a:p>
            <a:pPr marL="0" indent="0">
              <a:buNone/>
            </a:pPr>
            <a:r>
              <a:rPr lang="en-US" dirty="0"/>
              <a:t>force in medieval western Europe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(1) legislature </a:t>
            </a:r>
            <a:r>
              <a:rPr lang="en-US" dirty="0" smtClean="0"/>
              <a:t>		(</a:t>
            </a:r>
            <a:r>
              <a:rPr lang="en-US" dirty="0"/>
              <a:t>3) monarchy</a:t>
            </a:r>
          </a:p>
          <a:p>
            <a:pPr marL="0" indent="0">
              <a:buNone/>
            </a:pPr>
            <a:r>
              <a:rPr lang="en-US" dirty="0"/>
              <a:t>(2) church </a:t>
            </a:r>
            <a:r>
              <a:rPr lang="en-US" dirty="0" smtClean="0"/>
              <a:t>			(</a:t>
            </a:r>
            <a:r>
              <a:rPr lang="en-US" dirty="0"/>
              <a:t>4) military</a:t>
            </a:r>
          </a:p>
        </p:txBody>
      </p:sp>
    </p:spTree>
    <p:extLst>
      <p:ext uri="{BB962C8B-B14F-4D97-AF65-F5344CB8AC3E}">
        <p14:creationId xmlns:p14="http://schemas.microsoft.com/office/powerpoint/2010/main" val="11576480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</TotalTime>
  <Words>4456</Words>
  <Application>Microsoft Office PowerPoint</Application>
  <PresentationFormat>On-screen Show (4:3)</PresentationFormat>
  <Paragraphs>630</Paragraphs>
  <Slides>95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95</vt:i4>
      </vt:variant>
    </vt:vector>
  </HeadingPairs>
  <TitlesOfParts>
    <vt:vector size="96" baseType="lpstr">
      <vt:lpstr>Office Theme</vt:lpstr>
      <vt:lpstr>Expanding Zones of Exchange</vt:lpstr>
      <vt:lpstr>Africa</vt:lpstr>
      <vt:lpstr>June 2011</vt:lpstr>
      <vt:lpstr>Aug 2012</vt:lpstr>
      <vt:lpstr>June 2013</vt:lpstr>
      <vt:lpstr>Aug 2011</vt:lpstr>
      <vt:lpstr>African Kingdoms</vt:lpstr>
      <vt:lpstr>Aug 2010</vt:lpstr>
      <vt:lpstr>Aug 2011</vt:lpstr>
      <vt:lpstr>June 2011</vt:lpstr>
      <vt:lpstr>Jan 2012</vt:lpstr>
      <vt:lpstr>Aug 2012</vt:lpstr>
      <vt:lpstr>June 2010</vt:lpstr>
      <vt:lpstr>June 2012</vt:lpstr>
      <vt:lpstr>Aug 2013</vt:lpstr>
      <vt:lpstr>Aug 2013</vt:lpstr>
      <vt:lpstr>Jan 2010</vt:lpstr>
      <vt:lpstr>Jan 2011</vt:lpstr>
      <vt:lpstr>January 2011</vt:lpstr>
      <vt:lpstr>Aug 2013</vt:lpstr>
      <vt:lpstr>June 2013</vt:lpstr>
      <vt:lpstr>Jan 2012</vt:lpstr>
      <vt:lpstr>January 2013 - DBQ</vt:lpstr>
      <vt:lpstr>Sui and Tang China</vt:lpstr>
      <vt:lpstr>Song China</vt:lpstr>
      <vt:lpstr>Aug 2011</vt:lpstr>
      <vt:lpstr>Jan 2010</vt:lpstr>
      <vt:lpstr>June 2012</vt:lpstr>
      <vt:lpstr>June 2010</vt:lpstr>
      <vt:lpstr>June 2010</vt:lpstr>
      <vt:lpstr>June 2012</vt:lpstr>
      <vt:lpstr>June 2013</vt:lpstr>
      <vt:lpstr>Mongols</vt:lpstr>
      <vt:lpstr>Aug 2010</vt:lpstr>
      <vt:lpstr>Mongol – Yuan Dynasty</vt:lpstr>
      <vt:lpstr>January 2013</vt:lpstr>
      <vt:lpstr>June 2012</vt:lpstr>
      <vt:lpstr>Aug 2011</vt:lpstr>
      <vt:lpstr>Japan</vt:lpstr>
      <vt:lpstr>Jan 2010</vt:lpstr>
      <vt:lpstr>Jan 2011</vt:lpstr>
      <vt:lpstr>Aug 2013</vt:lpstr>
      <vt:lpstr>Early Islamic Empires</vt:lpstr>
      <vt:lpstr>PowerPoint Presentation</vt:lpstr>
      <vt:lpstr>Muslim Empires</vt:lpstr>
      <vt:lpstr>Muslim Contribution</vt:lpstr>
      <vt:lpstr>Jan 2010</vt:lpstr>
      <vt:lpstr>January 2011</vt:lpstr>
      <vt:lpstr>Aug 2011</vt:lpstr>
      <vt:lpstr>Jan 2014</vt:lpstr>
      <vt:lpstr>Jan 2013</vt:lpstr>
      <vt:lpstr>August 2012</vt:lpstr>
      <vt:lpstr>Byzantine Europe</vt:lpstr>
      <vt:lpstr>June 2011</vt:lpstr>
      <vt:lpstr>Aug 2010</vt:lpstr>
      <vt:lpstr>Jan 2011</vt:lpstr>
      <vt:lpstr>Aug 2012</vt:lpstr>
      <vt:lpstr>Jan 2014</vt:lpstr>
      <vt:lpstr>Aug 2013</vt:lpstr>
      <vt:lpstr>Byzantine Influence on Russia</vt:lpstr>
      <vt:lpstr>January 2012</vt:lpstr>
      <vt:lpstr>Jan 2010</vt:lpstr>
      <vt:lpstr>Jan 2011</vt:lpstr>
      <vt:lpstr>August 2011</vt:lpstr>
      <vt:lpstr>Jan 2013</vt:lpstr>
      <vt:lpstr>June 2012</vt:lpstr>
      <vt:lpstr>June 2013</vt:lpstr>
      <vt:lpstr>Jan 2014</vt:lpstr>
      <vt:lpstr>Medieval Europe</vt:lpstr>
      <vt:lpstr>January 2010</vt:lpstr>
      <vt:lpstr>Aug 2010</vt:lpstr>
      <vt:lpstr>Jan 2012</vt:lpstr>
      <vt:lpstr>Aug 2013</vt:lpstr>
      <vt:lpstr>June 2013</vt:lpstr>
      <vt:lpstr>Jan 2013</vt:lpstr>
      <vt:lpstr>Aug 2011</vt:lpstr>
      <vt:lpstr>Aug 2010</vt:lpstr>
      <vt:lpstr>Aug 2012</vt:lpstr>
      <vt:lpstr>Medieval European events</vt:lpstr>
      <vt:lpstr>Jan 2012</vt:lpstr>
      <vt:lpstr>Aug 2011</vt:lpstr>
      <vt:lpstr>June 2011</vt:lpstr>
      <vt:lpstr>Aug 2010</vt:lpstr>
      <vt:lpstr>Aug 2013</vt:lpstr>
      <vt:lpstr>Jan 2014</vt:lpstr>
      <vt:lpstr>Jan 2011</vt:lpstr>
      <vt:lpstr>Jan 2014</vt:lpstr>
      <vt:lpstr>June 2012</vt:lpstr>
      <vt:lpstr>Aug 2011</vt:lpstr>
      <vt:lpstr>Aug 2013</vt:lpstr>
      <vt:lpstr>January 2013</vt:lpstr>
      <vt:lpstr>June 2011</vt:lpstr>
      <vt:lpstr>June 2011</vt:lpstr>
      <vt:lpstr>Medieval Church</vt:lpstr>
      <vt:lpstr>June 2010</vt:lpstr>
    </vt:vector>
  </TitlesOfParts>
  <Company>VCSD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Expanding Zones of Exchange</dc:title>
  <dc:creator>Lyons, Anne</dc:creator>
  <cp:lastModifiedBy>Windows User</cp:lastModifiedBy>
  <cp:revision>38</cp:revision>
  <dcterms:created xsi:type="dcterms:W3CDTF">2013-06-04T19:48:02Z</dcterms:created>
  <dcterms:modified xsi:type="dcterms:W3CDTF">2014-06-10T11:20:27Z</dcterms:modified>
</cp:coreProperties>
</file>